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832" r:id="rId2"/>
    <p:sldId id="2436" r:id="rId3"/>
    <p:sldId id="2122" r:id="rId4"/>
    <p:sldId id="2437" r:id="rId5"/>
    <p:sldId id="2438" r:id="rId6"/>
    <p:sldId id="2125" r:id="rId7"/>
    <p:sldId id="2126" r:id="rId8"/>
    <p:sldId id="2441" r:id="rId9"/>
    <p:sldId id="2442" r:id="rId10"/>
    <p:sldId id="2443" r:id="rId11"/>
    <p:sldId id="2446" r:id="rId12"/>
    <p:sldId id="2445" r:id="rId13"/>
    <p:sldId id="2448" r:id="rId14"/>
    <p:sldId id="2449" r:id="rId15"/>
    <p:sldId id="2450" r:id="rId16"/>
    <p:sldId id="2455" r:id="rId17"/>
    <p:sldId id="1880" r:id="rId18"/>
    <p:sldId id="2439" r:id="rId19"/>
    <p:sldId id="2451" r:id="rId20"/>
    <p:sldId id="2452" r:id="rId21"/>
    <p:sldId id="1883" r:id="rId22"/>
    <p:sldId id="2453" r:id="rId23"/>
    <p:sldId id="2459" r:id="rId24"/>
    <p:sldId id="2458" r:id="rId25"/>
    <p:sldId id="2461" r:id="rId26"/>
    <p:sldId id="1970" r:id="rId27"/>
    <p:sldId id="2177" r:id="rId28"/>
    <p:sldId id="2053" r:id="rId29"/>
    <p:sldId id="2141" r:id="rId30"/>
    <p:sldId id="2142" r:id="rId31"/>
    <p:sldId id="2143" r:id="rId32"/>
    <p:sldId id="2144" r:id="rId33"/>
    <p:sldId id="2030" r:id="rId34"/>
    <p:sldId id="2149" r:id="rId35"/>
    <p:sldId id="2202" r:id="rId36"/>
    <p:sldId id="2203" r:id="rId37"/>
    <p:sldId id="2460" r:id="rId38"/>
  </p:sldIdLst>
  <p:sldSz cx="9144000" cy="6858000" type="screen4x3"/>
  <p:notesSz cx="7099300" cy="10234613"/>
  <p:defaultTextStyle>
    <a:defPPr>
      <a:defRPr lang="en-US"/>
    </a:defPPr>
    <a:lvl1pPr algn="ctr" rtl="0" eaLnBrk="0" fontAlgn="base" hangingPunct="0">
      <a:spcBef>
        <a:spcPct val="0"/>
      </a:spcBef>
      <a:spcAft>
        <a:spcPct val="0"/>
      </a:spcAft>
      <a:buChar char="•"/>
      <a:defRPr sz="1400" b="1" kern="1200">
        <a:solidFill>
          <a:schemeClr val="tx1"/>
        </a:solidFill>
        <a:latin typeface="Arial" charset="0"/>
        <a:ea typeface="+mn-ea"/>
        <a:cs typeface="+mn-cs"/>
      </a:defRPr>
    </a:lvl1pPr>
    <a:lvl2pPr marL="457200" algn="ctr" rtl="0" eaLnBrk="0" fontAlgn="base" hangingPunct="0">
      <a:spcBef>
        <a:spcPct val="0"/>
      </a:spcBef>
      <a:spcAft>
        <a:spcPct val="0"/>
      </a:spcAft>
      <a:buChar char="•"/>
      <a:defRPr sz="1400" b="1" kern="1200">
        <a:solidFill>
          <a:schemeClr val="tx1"/>
        </a:solidFill>
        <a:latin typeface="Arial" charset="0"/>
        <a:ea typeface="+mn-ea"/>
        <a:cs typeface="+mn-cs"/>
      </a:defRPr>
    </a:lvl2pPr>
    <a:lvl3pPr marL="914400" algn="ctr" rtl="0" eaLnBrk="0" fontAlgn="base" hangingPunct="0">
      <a:spcBef>
        <a:spcPct val="0"/>
      </a:spcBef>
      <a:spcAft>
        <a:spcPct val="0"/>
      </a:spcAft>
      <a:buChar char="•"/>
      <a:defRPr sz="1400" b="1" kern="1200">
        <a:solidFill>
          <a:schemeClr val="tx1"/>
        </a:solidFill>
        <a:latin typeface="Arial" charset="0"/>
        <a:ea typeface="+mn-ea"/>
        <a:cs typeface="+mn-cs"/>
      </a:defRPr>
    </a:lvl3pPr>
    <a:lvl4pPr marL="1371600" algn="ctr" rtl="0" eaLnBrk="0" fontAlgn="base" hangingPunct="0">
      <a:spcBef>
        <a:spcPct val="0"/>
      </a:spcBef>
      <a:spcAft>
        <a:spcPct val="0"/>
      </a:spcAft>
      <a:buChar char="•"/>
      <a:defRPr sz="1400" b="1" kern="1200">
        <a:solidFill>
          <a:schemeClr val="tx1"/>
        </a:solidFill>
        <a:latin typeface="Arial" charset="0"/>
        <a:ea typeface="+mn-ea"/>
        <a:cs typeface="+mn-cs"/>
      </a:defRPr>
    </a:lvl4pPr>
    <a:lvl5pPr marL="1828800" algn="ctr" rtl="0" eaLnBrk="0" fontAlgn="base" hangingPunct="0">
      <a:spcBef>
        <a:spcPct val="0"/>
      </a:spcBef>
      <a:spcAft>
        <a:spcPct val="0"/>
      </a:spcAft>
      <a:buChar char="•"/>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orient="horz" pos="3312">
          <p15:clr>
            <a:srgbClr val="A4A3A4"/>
          </p15:clr>
        </p15:guide>
        <p15:guide id="3" orient="horz" pos="1104">
          <p15:clr>
            <a:srgbClr val="A4A3A4"/>
          </p15:clr>
        </p15:guide>
        <p15:guide id="4" orient="horz" pos="2448">
          <p15:clr>
            <a:srgbClr val="A4A3A4"/>
          </p15:clr>
        </p15:guide>
        <p15:guide id="5" pos="1440">
          <p15:clr>
            <a:srgbClr val="A4A3A4"/>
          </p15:clr>
        </p15:guide>
        <p15:guide id="6" pos="4320">
          <p15:clr>
            <a:srgbClr val="A4A3A4"/>
          </p15:clr>
        </p15:guide>
        <p15:guide id="7" pos="2880">
          <p15:clr>
            <a:srgbClr val="A4A3A4"/>
          </p15:clr>
        </p15:guide>
      </p15:sldGuideLst>
    </p:ext>
    <p:ext uri="{2D200454-40CA-4A62-9FC3-DE9A4176ACB9}">
      <p15:notesGuideLst xmlns:p15="http://schemas.microsoft.com/office/powerpoint/2012/main">
        <p15:guide id="1" orient="horz" pos="2419">
          <p15:clr>
            <a:srgbClr val="A4A3A4"/>
          </p15:clr>
        </p15:guide>
        <p15:guide id="2" pos="297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66FFFF"/>
    <a:srgbClr val="9966FF"/>
    <a:srgbClr val="CCFFCC"/>
    <a:srgbClr val="009999"/>
    <a:srgbClr val="33CCCC"/>
    <a:srgbClr val="FFFF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66" d="100"/>
          <a:sy n="66" d="100"/>
        </p:scale>
        <p:origin x="1434" y="108"/>
      </p:cViewPr>
      <p:guideLst>
        <p:guide orient="horz" pos="1584"/>
        <p:guide orient="horz" pos="3312"/>
        <p:guide orient="horz" pos="1104"/>
        <p:guide orient="horz" pos="2448"/>
        <p:guide pos="1440"/>
        <p:guide pos="43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68"/>
    </p:cViewPr>
  </p:sorterViewPr>
  <p:notesViewPr>
    <p:cSldViewPr>
      <p:cViewPr varScale="1">
        <p:scale>
          <a:sx n="58" d="100"/>
          <a:sy n="58" d="100"/>
        </p:scale>
        <p:origin x="-2054" y="-77"/>
      </p:cViewPr>
      <p:guideLst>
        <p:guide orient="horz" pos="2419"/>
        <p:guide pos="297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3455988" y="9207500"/>
            <a:ext cx="3098800" cy="514350"/>
          </a:xfrm>
          <a:prstGeom prst="rect">
            <a:avLst/>
          </a:prstGeom>
          <a:noFill/>
          <a:ln w="9525">
            <a:noFill/>
            <a:miter lim="800000"/>
            <a:headEnd/>
            <a:tailEnd/>
          </a:ln>
          <a:effectLst/>
        </p:spPr>
        <p:txBody>
          <a:bodyPr vert="horz" wrap="square" lIns="20540" tIns="0" rIns="20540" bIns="0" numCol="1" anchor="b" anchorCtr="0" compatLnSpc="1">
            <a:prstTxWarp prst="textNoShape">
              <a:avLst/>
            </a:prstTxWarp>
          </a:bodyPr>
          <a:lstStyle>
            <a:lvl1pPr algn="r" defTabSz="957263">
              <a:buFontTx/>
              <a:buNone/>
              <a:defRPr sz="1100" b="0" i="1"/>
            </a:lvl1pPr>
          </a:lstStyle>
          <a:p>
            <a:pPr>
              <a:defRPr/>
            </a:pPr>
            <a:fld id="{C079BA0C-833D-4942-A85F-85D6BC2578F6}" type="slidenum">
              <a:rPr lang="en-US"/>
              <a:pPr>
                <a:defRPr/>
              </a:pPr>
              <a:t>‹#›</a:t>
            </a:fld>
            <a:endParaRPr lang="en-US"/>
          </a:p>
        </p:txBody>
      </p:sp>
      <p:pic>
        <p:nvPicPr>
          <p:cNvPr id="61443"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88" y="9512300"/>
            <a:ext cx="97631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ChangeArrowheads="1"/>
          </p:cNvSpPr>
          <p:nvPr/>
        </p:nvSpPr>
        <p:spPr bwMode="auto">
          <a:xfrm>
            <a:off x="547688" y="498475"/>
            <a:ext cx="3297237" cy="296863"/>
          </a:xfrm>
          <a:prstGeom prst="rect">
            <a:avLst/>
          </a:prstGeom>
          <a:noFill/>
          <a:ln w="9525">
            <a:noFill/>
            <a:miter lim="800000"/>
            <a:headEnd/>
            <a:tailEnd/>
          </a:ln>
          <a:effectLst/>
        </p:spPr>
        <p:txBody>
          <a:bodyPr lIns="99607" tIns="49805" rIns="99607" bIns="49805">
            <a:spAutoFit/>
          </a:bodyPr>
          <a:lstStyle/>
          <a:p>
            <a:pPr algn="l" defTabSz="990600">
              <a:spcBef>
                <a:spcPct val="50000"/>
              </a:spcBef>
              <a:buFontTx/>
              <a:buNone/>
              <a:defRPr/>
            </a:pPr>
            <a:r>
              <a:rPr lang="ru-RU" sz="1300"/>
              <a:t>Проектирование в пакете</a:t>
            </a:r>
            <a:r>
              <a:rPr lang="en-US" sz="1300"/>
              <a:t> Quartus II</a:t>
            </a:r>
          </a:p>
        </p:txBody>
      </p:sp>
      <p:sp>
        <p:nvSpPr>
          <p:cNvPr id="4107" name="Text Box 11"/>
          <p:cNvSpPr txBox="1">
            <a:spLocks noChangeArrowheads="1"/>
          </p:cNvSpPr>
          <p:nvPr/>
        </p:nvSpPr>
        <p:spPr bwMode="auto">
          <a:xfrm>
            <a:off x="0" y="9934575"/>
            <a:ext cx="2063750" cy="234950"/>
          </a:xfrm>
          <a:prstGeom prst="rect">
            <a:avLst/>
          </a:prstGeom>
          <a:noFill/>
          <a:ln w="28575">
            <a:noFill/>
            <a:miter lim="800000"/>
            <a:headEnd/>
            <a:tailEnd/>
          </a:ln>
          <a:effectLst/>
        </p:spPr>
        <p:txBody>
          <a:bodyPr lIns="97210" tIns="48605" rIns="97210" bIns="48605">
            <a:spAutoFit/>
          </a:bodyPr>
          <a:lstStyle/>
          <a:p>
            <a:pPr defTabSz="971550">
              <a:buFontTx/>
              <a:buNone/>
              <a:defRPr/>
            </a:pPr>
            <a:r>
              <a:rPr lang="en-US" sz="900"/>
              <a:t>A-MNL-QUARTUSII-06</a:t>
            </a:r>
          </a:p>
        </p:txBody>
      </p:sp>
    </p:spTree>
    <p:extLst>
      <p:ext uri="{BB962C8B-B14F-4D97-AF65-F5344CB8AC3E}">
        <p14:creationId xmlns:p14="http://schemas.microsoft.com/office/powerpoint/2010/main" val="1351187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idx="2"/>
          </p:nvPr>
        </p:nvSpPr>
        <p:spPr bwMode="auto">
          <a:xfrm>
            <a:off x="1017588" y="796925"/>
            <a:ext cx="5073650" cy="3805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ChangeArrowheads="1"/>
          </p:cNvSpPr>
          <p:nvPr/>
        </p:nvSpPr>
        <p:spPr bwMode="auto">
          <a:xfrm>
            <a:off x="3455988" y="9207500"/>
            <a:ext cx="3098800" cy="514350"/>
          </a:xfrm>
          <a:prstGeom prst="rect">
            <a:avLst/>
          </a:prstGeom>
          <a:noFill/>
          <a:ln w="9525">
            <a:noFill/>
            <a:miter lim="800000"/>
            <a:headEnd/>
            <a:tailEnd/>
          </a:ln>
          <a:effectLst/>
        </p:spPr>
        <p:txBody>
          <a:bodyPr lIns="20540" tIns="0" rIns="20540" bIns="0" anchor="b"/>
          <a:lstStyle/>
          <a:p>
            <a:pPr algn="r" defTabSz="990600">
              <a:buFontTx/>
              <a:buNone/>
              <a:defRPr/>
            </a:pPr>
            <a:fld id="{29C4F8DB-2E24-4C6D-BBB7-9589CFA7B2AB}" type="slidenum">
              <a:rPr lang="en-US" sz="1100" b="0" i="1"/>
              <a:pPr algn="r" defTabSz="990600">
                <a:buFontTx/>
                <a:buNone/>
                <a:defRPr/>
              </a:pPr>
              <a:t>‹#›</a:t>
            </a:fld>
            <a:endParaRPr lang="en-US" sz="1100" b="0" i="1"/>
          </a:p>
        </p:txBody>
      </p:sp>
      <p:pic>
        <p:nvPicPr>
          <p:cNvPr id="39940"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8" y="9512300"/>
            <a:ext cx="97631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0"/>
          <p:cNvSpPr>
            <a:spLocks noChangeArrowheads="1"/>
          </p:cNvSpPr>
          <p:nvPr/>
        </p:nvSpPr>
        <p:spPr bwMode="auto">
          <a:xfrm>
            <a:off x="425450" y="395288"/>
            <a:ext cx="3298825" cy="306387"/>
          </a:xfrm>
          <a:prstGeom prst="rect">
            <a:avLst/>
          </a:prstGeom>
          <a:noFill/>
          <a:ln w="9525">
            <a:noFill/>
            <a:miter lim="800000"/>
            <a:headEnd/>
            <a:tailEnd/>
          </a:ln>
          <a:effectLst/>
        </p:spPr>
        <p:txBody>
          <a:bodyPr lIns="99607" tIns="49805" rIns="99607" bIns="49805">
            <a:spAutoFit/>
          </a:bodyPr>
          <a:lstStyle/>
          <a:p>
            <a:pPr algn="l" defTabSz="990600">
              <a:spcBef>
                <a:spcPct val="50000"/>
              </a:spcBef>
              <a:buFontTx/>
              <a:buNone/>
              <a:defRPr/>
            </a:pPr>
            <a:r>
              <a:rPr lang="en-US" sz="1300"/>
              <a:t>Designing with Quartus II</a:t>
            </a:r>
          </a:p>
        </p:txBody>
      </p:sp>
      <p:sp>
        <p:nvSpPr>
          <p:cNvPr id="2059" name="Rectangle 11"/>
          <p:cNvSpPr>
            <a:spLocks noGrp="1" noChangeArrowheads="1"/>
          </p:cNvSpPr>
          <p:nvPr>
            <p:ph type="body" sz="quarter" idx="3"/>
          </p:nvPr>
        </p:nvSpPr>
        <p:spPr bwMode="auto">
          <a:xfrm>
            <a:off x="1182688" y="4832350"/>
            <a:ext cx="4733925" cy="4403725"/>
          </a:xfrm>
          <a:prstGeom prst="rect">
            <a:avLst/>
          </a:prstGeom>
          <a:noFill/>
          <a:ln w="19050">
            <a:noFill/>
            <a:miter lim="800000"/>
            <a:headEnd type="none" w="sm" len="sm"/>
            <a:tailEnd type="none" w="sm" len="sm"/>
          </a:ln>
          <a:effectLst/>
        </p:spPr>
        <p:txBody>
          <a:bodyPr vert="horz" wrap="square" lIns="98921" tIns="49459" rIns="98921" bIns="49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599472658"/>
      </p:ext>
    </p:extLst>
  </p:cSld>
  <p:clrMap bg1="lt1" tx1="dk1" bg2="lt2" tx2="dk2" accent1="accent1" accent2="accent2" accent3="accent3" accent4="accent4" accent5="accent5" accent6="accent6" hlink="hlink" folHlink="folHlink"/>
  <p:notesStyle>
    <a:lvl1pPr algn="l" defTabSz="920750" rtl="0" eaLnBrk="0" fontAlgn="base" hangingPunct="0">
      <a:spcBef>
        <a:spcPct val="30000"/>
      </a:spcBef>
      <a:spcAft>
        <a:spcPct val="0"/>
      </a:spcAft>
      <a:defRPr sz="1200" kern="1200">
        <a:solidFill>
          <a:schemeClr val="tx1"/>
        </a:solidFill>
        <a:latin typeface="Arial" charset="0"/>
        <a:ea typeface="+mn-ea"/>
        <a:cs typeface="+mn-cs"/>
      </a:defRPr>
    </a:lvl1pPr>
    <a:lvl2pPr marL="458788" algn="l" defTabSz="920750" rtl="0" eaLnBrk="0" fontAlgn="base" hangingPunct="0">
      <a:spcBef>
        <a:spcPct val="30000"/>
      </a:spcBef>
      <a:spcAft>
        <a:spcPct val="0"/>
      </a:spcAft>
      <a:defRPr sz="1200" kern="1200">
        <a:solidFill>
          <a:schemeClr val="tx1"/>
        </a:solidFill>
        <a:latin typeface="Arial" charset="0"/>
        <a:ea typeface="+mn-ea"/>
        <a:cs typeface="+mn-cs"/>
      </a:defRPr>
    </a:lvl2pPr>
    <a:lvl3pPr marL="917575" algn="l" defTabSz="920750" rtl="0" eaLnBrk="0" fontAlgn="base" hangingPunct="0">
      <a:spcBef>
        <a:spcPct val="30000"/>
      </a:spcBef>
      <a:spcAft>
        <a:spcPct val="0"/>
      </a:spcAft>
      <a:defRPr sz="1200" kern="1200">
        <a:solidFill>
          <a:schemeClr val="tx1"/>
        </a:solidFill>
        <a:latin typeface="Arial" charset="0"/>
        <a:ea typeface="+mn-ea"/>
        <a:cs typeface="+mn-cs"/>
      </a:defRPr>
    </a:lvl3pPr>
    <a:lvl4pPr marL="1374775" algn="l" defTabSz="920750" rtl="0" eaLnBrk="0" fontAlgn="base" hangingPunct="0">
      <a:spcBef>
        <a:spcPct val="30000"/>
      </a:spcBef>
      <a:spcAft>
        <a:spcPct val="0"/>
      </a:spcAft>
      <a:defRPr sz="1200" kern="1200">
        <a:solidFill>
          <a:schemeClr val="tx1"/>
        </a:solidFill>
        <a:latin typeface="Arial" charset="0"/>
        <a:ea typeface="+mn-ea"/>
        <a:cs typeface="+mn-cs"/>
      </a:defRPr>
    </a:lvl4pPr>
    <a:lvl5pPr marL="1836738" algn="l" defTabSz="92075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17588" y="795338"/>
            <a:ext cx="5073650" cy="3805237"/>
          </a:xfrm>
          <a:solidFill>
            <a:srgbClr val="FFFFFF"/>
          </a:solidFill>
          <a:ln/>
        </p:spPr>
      </p:sp>
      <p:sp>
        <p:nvSpPr>
          <p:cNvPr id="41987" name="Rectangle 3"/>
          <p:cNvSpPr>
            <a:spLocks noGrp="1" noChangeArrowheads="1"/>
          </p:cNvSpPr>
          <p:nvPr>
            <p:ph type="body" idx="1"/>
          </p:nvPr>
        </p:nvSpPr>
        <p:spPr>
          <a:xfrm>
            <a:off x="1181100" y="4830763"/>
            <a:ext cx="4737100" cy="4408487"/>
          </a:xfrm>
          <a:solidFill>
            <a:srgbClr val="FFFFFF"/>
          </a:solidFill>
          <a:ln>
            <a:solidFill>
              <a:srgbClr val="000000"/>
            </a:solidFill>
          </a:ln>
        </p:spPr>
        <p:txBody>
          <a:bodyPr lIns="97188" tIns="48596" rIns="97188" bIns="48596"/>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17588" y="795338"/>
            <a:ext cx="5073650" cy="3805237"/>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lIns="97178" tIns="48589" rIns="97178" bIns="48589"/>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017588" y="795338"/>
            <a:ext cx="5073650" cy="3805237"/>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lIns="97178" tIns="48589" rIns="97178" bIns="48589"/>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017588" y="795338"/>
            <a:ext cx="5073650" cy="3805237"/>
          </a:xfrm>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7184" tIns="48592" rIns="97184" bIns="48592"/>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7"/>
          <p:cNvSpPr>
            <a:spLocks noGrp="1" noChangeArrowheads="1"/>
          </p:cNvSpPr>
          <p:nvPr>
            <p:ph type="sldNum" sz="quarter" idx="10"/>
          </p:nvPr>
        </p:nvSpPr>
        <p:spPr>
          <a:ln/>
        </p:spPr>
        <p:txBody>
          <a:bodyPr/>
          <a:lstStyle>
            <a:lvl1pPr>
              <a:defRPr/>
            </a:lvl1pPr>
          </a:lstStyle>
          <a:p>
            <a:pPr>
              <a:defRPr/>
            </a:pPr>
            <a:fld id="{9945809D-112C-495D-9E67-620A0FD1CF95}" type="slidenum">
              <a:rPr lang="en-US"/>
              <a:pPr>
                <a:defRPr/>
              </a:pPr>
              <a:t>‹#›</a:t>
            </a:fld>
            <a:endParaRPr lang="en-US"/>
          </a:p>
        </p:txBody>
      </p:sp>
    </p:spTree>
    <p:extLst>
      <p:ext uri="{BB962C8B-B14F-4D97-AF65-F5344CB8AC3E}">
        <p14:creationId xmlns:p14="http://schemas.microsoft.com/office/powerpoint/2010/main" val="62530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sldNum" sz="quarter" idx="10"/>
          </p:nvPr>
        </p:nvSpPr>
        <p:spPr>
          <a:ln/>
        </p:spPr>
        <p:txBody>
          <a:bodyPr/>
          <a:lstStyle>
            <a:lvl1pPr>
              <a:defRPr/>
            </a:lvl1pPr>
          </a:lstStyle>
          <a:p>
            <a:pPr>
              <a:defRPr/>
            </a:pPr>
            <a:fld id="{7B0FBA0D-3CB4-4EBF-9867-22D6D56CF087}" type="slidenum">
              <a:rPr lang="en-US"/>
              <a:pPr>
                <a:defRPr/>
              </a:pPr>
              <a:t>‹#›</a:t>
            </a:fld>
            <a:endParaRPr lang="en-US"/>
          </a:p>
        </p:txBody>
      </p:sp>
    </p:spTree>
    <p:extLst>
      <p:ext uri="{BB962C8B-B14F-4D97-AF65-F5344CB8AC3E}">
        <p14:creationId xmlns:p14="http://schemas.microsoft.com/office/powerpoint/2010/main" val="165511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30988" y="0"/>
            <a:ext cx="2085975" cy="56896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369888" y="0"/>
            <a:ext cx="6108700" cy="5689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sldNum" sz="quarter" idx="10"/>
          </p:nvPr>
        </p:nvSpPr>
        <p:spPr>
          <a:ln/>
        </p:spPr>
        <p:txBody>
          <a:bodyPr/>
          <a:lstStyle>
            <a:lvl1pPr>
              <a:defRPr/>
            </a:lvl1pPr>
          </a:lstStyle>
          <a:p>
            <a:pPr>
              <a:defRPr/>
            </a:pPr>
            <a:fld id="{0AEB5851-0E59-4E5F-AE77-5CBCE57C4AB1}" type="slidenum">
              <a:rPr lang="en-US"/>
              <a:pPr>
                <a:defRPr/>
              </a:pPr>
              <a:t>‹#›</a:t>
            </a:fld>
            <a:endParaRPr lang="en-US"/>
          </a:p>
        </p:txBody>
      </p:sp>
    </p:spTree>
    <p:extLst>
      <p:ext uri="{BB962C8B-B14F-4D97-AF65-F5344CB8AC3E}">
        <p14:creationId xmlns:p14="http://schemas.microsoft.com/office/powerpoint/2010/main" val="46858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88" y="0"/>
            <a:ext cx="8347075" cy="88265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369888" y="1204913"/>
            <a:ext cx="4097337" cy="4484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19625" y="1204913"/>
            <a:ext cx="4097338" cy="4484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7"/>
          <p:cNvSpPr>
            <a:spLocks noGrp="1" noChangeArrowheads="1"/>
          </p:cNvSpPr>
          <p:nvPr>
            <p:ph type="sldNum" sz="quarter" idx="10"/>
          </p:nvPr>
        </p:nvSpPr>
        <p:spPr>
          <a:ln/>
        </p:spPr>
        <p:txBody>
          <a:bodyPr/>
          <a:lstStyle>
            <a:lvl1pPr>
              <a:defRPr/>
            </a:lvl1pPr>
          </a:lstStyle>
          <a:p>
            <a:pPr>
              <a:defRPr/>
            </a:pPr>
            <a:fld id="{56F3C7D9-4009-4590-BF94-7CA35D28FA82}" type="slidenum">
              <a:rPr lang="en-US"/>
              <a:pPr>
                <a:defRPr/>
              </a:pPr>
              <a:t>‹#›</a:t>
            </a:fld>
            <a:endParaRPr lang="en-US"/>
          </a:p>
        </p:txBody>
      </p:sp>
    </p:spTree>
    <p:extLst>
      <p:ext uri="{BB962C8B-B14F-4D97-AF65-F5344CB8AC3E}">
        <p14:creationId xmlns:p14="http://schemas.microsoft.com/office/powerpoint/2010/main" val="155536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88" y="0"/>
            <a:ext cx="8347075" cy="88265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369888" y="1204913"/>
            <a:ext cx="8347075" cy="2165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369888" y="3522663"/>
            <a:ext cx="8347075" cy="2166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7"/>
          <p:cNvSpPr>
            <a:spLocks noGrp="1" noChangeArrowheads="1"/>
          </p:cNvSpPr>
          <p:nvPr>
            <p:ph type="sldNum" sz="quarter" idx="10"/>
          </p:nvPr>
        </p:nvSpPr>
        <p:spPr>
          <a:ln/>
        </p:spPr>
        <p:txBody>
          <a:bodyPr/>
          <a:lstStyle>
            <a:lvl1pPr>
              <a:defRPr/>
            </a:lvl1pPr>
          </a:lstStyle>
          <a:p>
            <a:pPr>
              <a:defRPr/>
            </a:pPr>
            <a:fld id="{9EC1C94A-D048-4C4C-8F9B-49B093510FF5}" type="slidenum">
              <a:rPr lang="en-US"/>
              <a:pPr>
                <a:defRPr/>
              </a:pPr>
              <a:t>‹#›</a:t>
            </a:fld>
            <a:endParaRPr lang="en-US"/>
          </a:p>
        </p:txBody>
      </p:sp>
    </p:spTree>
    <p:extLst>
      <p:ext uri="{BB962C8B-B14F-4D97-AF65-F5344CB8AC3E}">
        <p14:creationId xmlns:p14="http://schemas.microsoft.com/office/powerpoint/2010/main" val="196629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888" y="0"/>
            <a:ext cx="8347075" cy="88265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369888" y="1204913"/>
            <a:ext cx="4097337" cy="4484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quarter" idx="2"/>
          </p:nvPr>
        </p:nvSpPr>
        <p:spPr>
          <a:xfrm>
            <a:off x="4619625" y="1204913"/>
            <a:ext cx="4097338" cy="2165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Содержимое 4"/>
          <p:cNvSpPr>
            <a:spLocks noGrp="1"/>
          </p:cNvSpPr>
          <p:nvPr>
            <p:ph sz="quarter" idx="3"/>
          </p:nvPr>
        </p:nvSpPr>
        <p:spPr>
          <a:xfrm>
            <a:off x="4619625" y="3522663"/>
            <a:ext cx="4097338" cy="21669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Rectangle 7"/>
          <p:cNvSpPr>
            <a:spLocks noGrp="1" noChangeArrowheads="1"/>
          </p:cNvSpPr>
          <p:nvPr>
            <p:ph type="sldNum" sz="quarter" idx="10"/>
          </p:nvPr>
        </p:nvSpPr>
        <p:spPr>
          <a:ln/>
        </p:spPr>
        <p:txBody>
          <a:bodyPr/>
          <a:lstStyle>
            <a:lvl1pPr>
              <a:defRPr/>
            </a:lvl1pPr>
          </a:lstStyle>
          <a:p>
            <a:pPr>
              <a:defRPr/>
            </a:pPr>
            <a:fld id="{0275C48F-794C-4BA8-9AD0-4669E5C0CA7E}" type="slidenum">
              <a:rPr lang="en-US"/>
              <a:pPr>
                <a:defRPr/>
              </a:pPr>
              <a:t>‹#›</a:t>
            </a:fld>
            <a:endParaRPr lang="en-US"/>
          </a:p>
        </p:txBody>
      </p:sp>
    </p:spTree>
    <p:extLst>
      <p:ext uri="{BB962C8B-B14F-4D97-AF65-F5344CB8AC3E}">
        <p14:creationId xmlns:p14="http://schemas.microsoft.com/office/powerpoint/2010/main" val="346239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7"/>
          <p:cNvSpPr>
            <a:spLocks noGrp="1" noChangeArrowheads="1"/>
          </p:cNvSpPr>
          <p:nvPr>
            <p:ph type="sldNum" sz="quarter" idx="10"/>
          </p:nvPr>
        </p:nvSpPr>
        <p:spPr>
          <a:ln/>
        </p:spPr>
        <p:txBody>
          <a:bodyPr/>
          <a:lstStyle>
            <a:lvl1pPr>
              <a:defRPr/>
            </a:lvl1pPr>
          </a:lstStyle>
          <a:p>
            <a:pPr>
              <a:defRPr/>
            </a:pPr>
            <a:fld id="{78C5F162-3B13-450B-9C46-E79428F07164}" type="slidenum">
              <a:rPr lang="en-US"/>
              <a:pPr>
                <a:defRPr/>
              </a:pPr>
              <a:t>‹#›</a:t>
            </a:fld>
            <a:endParaRPr lang="en-US"/>
          </a:p>
        </p:txBody>
      </p:sp>
    </p:spTree>
    <p:extLst>
      <p:ext uri="{BB962C8B-B14F-4D97-AF65-F5344CB8AC3E}">
        <p14:creationId xmlns:p14="http://schemas.microsoft.com/office/powerpoint/2010/main" val="340771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sldNum" sz="quarter" idx="10"/>
          </p:nvPr>
        </p:nvSpPr>
        <p:spPr>
          <a:ln/>
        </p:spPr>
        <p:txBody>
          <a:bodyPr/>
          <a:lstStyle>
            <a:lvl1pPr>
              <a:defRPr/>
            </a:lvl1pPr>
          </a:lstStyle>
          <a:p>
            <a:pPr>
              <a:defRPr/>
            </a:pPr>
            <a:fld id="{68A35A89-A9B9-4F50-B8E4-7D75F54E751B}" type="slidenum">
              <a:rPr lang="en-US"/>
              <a:pPr>
                <a:defRPr/>
              </a:pPr>
              <a:t>‹#›</a:t>
            </a:fld>
            <a:endParaRPr lang="en-US"/>
          </a:p>
        </p:txBody>
      </p:sp>
    </p:spTree>
    <p:extLst>
      <p:ext uri="{BB962C8B-B14F-4D97-AF65-F5344CB8AC3E}">
        <p14:creationId xmlns:p14="http://schemas.microsoft.com/office/powerpoint/2010/main" val="70529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369888" y="1204913"/>
            <a:ext cx="4097337" cy="4484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19625" y="1204913"/>
            <a:ext cx="4097338" cy="4484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7"/>
          <p:cNvSpPr>
            <a:spLocks noGrp="1" noChangeArrowheads="1"/>
          </p:cNvSpPr>
          <p:nvPr>
            <p:ph type="sldNum" sz="quarter" idx="10"/>
          </p:nvPr>
        </p:nvSpPr>
        <p:spPr>
          <a:ln/>
        </p:spPr>
        <p:txBody>
          <a:bodyPr/>
          <a:lstStyle>
            <a:lvl1pPr>
              <a:defRPr/>
            </a:lvl1pPr>
          </a:lstStyle>
          <a:p>
            <a:pPr>
              <a:defRPr/>
            </a:pPr>
            <a:fld id="{55C91E76-C261-4488-81DE-09FD7F62A4BD}" type="slidenum">
              <a:rPr lang="en-US"/>
              <a:pPr>
                <a:defRPr/>
              </a:pPr>
              <a:t>‹#›</a:t>
            </a:fld>
            <a:endParaRPr lang="en-US"/>
          </a:p>
        </p:txBody>
      </p:sp>
    </p:spTree>
    <p:extLst>
      <p:ext uri="{BB962C8B-B14F-4D97-AF65-F5344CB8AC3E}">
        <p14:creationId xmlns:p14="http://schemas.microsoft.com/office/powerpoint/2010/main" val="55835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7"/>
          <p:cNvSpPr>
            <a:spLocks noGrp="1" noChangeArrowheads="1"/>
          </p:cNvSpPr>
          <p:nvPr>
            <p:ph type="sldNum" sz="quarter" idx="10"/>
          </p:nvPr>
        </p:nvSpPr>
        <p:spPr>
          <a:ln/>
        </p:spPr>
        <p:txBody>
          <a:bodyPr/>
          <a:lstStyle>
            <a:lvl1pPr>
              <a:defRPr/>
            </a:lvl1pPr>
          </a:lstStyle>
          <a:p>
            <a:pPr>
              <a:defRPr/>
            </a:pPr>
            <a:fld id="{B0296909-3BAD-4038-8BA5-90D8F62D0835}" type="slidenum">
              <a:rPr lang="en-US"/>
              <a:pPr>
                <a:defRPr/>
              </a:pPr>
              <a:t>‹#›</a:t>
            </a:fld>
            <a:endParaRPr lang="en-US"/>
          </a:p>
        </p:txBody>
      </p:sp>
    </p:spTree>
    <p:extLst>
      <p:ext uri="{BB962C8B-B14F-4D97-AF65-F5344CB8AC3E}">
        <p14:creationId xmlns:p14="http://schemas.microsoft.com/office/powerpoint/2010/main" val="225421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7"/>
          <p:cNvSpPr>
            <a:spLocks noGrp="1" noChangeArrowheads="1"/>
          </p:cNvSpPr>
          <p:nvPr>
            <p:ph type="sldNum" sz="quarter" idx="10"/>
          </p:nvPr>
        </p:nvSpPr>
        <p:spPr>
          <a:ln/>
        </p:spPr>
        <p:txBody>
          <a:bodyPr/>
          <a:lstStyle>
            <a:lvl1pPr>
              <a:defRPr/>
            </a:lvl1pPr>
          </a:lstStyle>
          <a:p>
            <a:pPr>
              <a:defRPr/>
            </a:pPr>
            <a:fld id="{76798024-C79F-4383-91C6-FCC62FE445CC}" type="slidenum">
              <a:rPr lang="en-US"/>
              <a:pPr>
                <a:defRPr/>
              </a:pPr>
              <a:t>‹#›</a:t>
            </a:fld>
            <a:endParaRPr lang="en-US"/>
          </a:p>
        </p:txBody>
      </p:sp>
    </p:spTree>
    <p:extLst>
      <p:ext uri="{BB962C8B-B14F-4D97-AF65-F5344CB8AC3E}">
        <p14:creationId xmlns:p14="http://schemas.microsoft.com/office/powerpoint/2010/main" val="76121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40643D8-E442-420B-8A2D-0C5980368B8A}" type="slidenum">
              <a:rPr lang="en-US"/>
              <a:pPr>
                <a:defRPr/>
              </a:pPr>
              <a:t>‹#›</a:t>
            </a:fld>
            <a:endParaRPr lang="en-US"/>
          </a:p>
        </p:txBody>
      </p:sp>
    </p:spTree>
    <p:extLst>
      <p:ext uri="{BB962C8B-B14F-4D97-AF65-F5344CB8AC3E}">
        <p14:creationId xmlns:p14="http://schemas.microsoft.com/office/powerpoint/2010/main" val="15369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D95B1663-42CE-499E-82B6-2667B7597746}" type="slidenum">
              <a:rPr lang="en-US"/>
              <a:pPr>
                <a:defRPr/>
              </a:pPr>
              <a:t>‹#›</a:t>
            </a:fld>
            <a:endParaRPr lang="en-US"/>
          </a:p>
        </p:txBody>
      </p:sp>
    </p:spTree>
    <p:extLst>
      <p:ext uri="{BB962C8B-B14F-4D97-AF65-F5344CB8AC3E}">
        <p14:creationId xmlns:p14="http://schemas.microsoft.com/office/powerpoint/2010/main" val="330925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sz="quarter" idx="10"/>
          </p:nvPr>
        </p:nvSpPr>
        <p:spPr>
          <a:ln/>
        </p:spPr>
        <p:txBody>
          <a:bodyPr/>
          <a:lstStyle>
            <a:lvl1pPr>
              <a:defRPr/>
            </a:lvl1pPr>
          </a:lstStyle>
          <a:p>
            <a:pPr>
              <a:defRPr/>
            </a:pPr>
            <a:fld id="{C2494C65-2EA2-4595-9721-F7034A879297}" type="slidenum">
              <a:rPr lang="en-US"/>
              <a:pPr>
                <a:defRPr/>
              </a:pPr>
              <a:t>‹#›</a:t>
            </a:fld>
            <a:endParaRPr lang="en-US"/>
          </a:p>
        </p:txBody>
      </p:sp>
    </p:spTree>
    <p:extLst>
      <p:ext uri="{BB962C8B-B14F-4D97-AF65-F5344CB8AC3E}">
        <p14:creationId xmlns:p14="http://schemas.microsoft.com/office/powerpoint/2010/main" val="265254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ChangeArrowheads="1"/>
          </p:cNvSpPr>
          <p:nvPr/>
        </p:nvSpPr>
        <p:spPr bwMode="auto">
          <a:xfrm>
            <a:off x="1447800" y="6461125"/>
            <a:ext cx="6807200" cy="244475"/>
          </a:xfrm>
          <a:prstGeom prst="rect">
            <a:avLst/>
          </a:prstGeom>
          <a:noFill/>
          <a:ln w="9525">
            <a:noFill/>
            <a:miter lim="800000"/>
            <a:headEnd/>
            <a:tailEnd/>
          </a:ln>
          <a:effectLst/>
        </p:spPr>
        <p:txBody>
          <a:bodyPr lIns="92075" tIns="46038" rIns="92075" bIns="46038">
            <a:spAutoFit/>
          </a:bodyPr>
          <a:lstStyle/>
          <a:p>
            <a:pPr algn="l">
              <a:spcBef>
                <a:spcPct val="50000"/>
              </a:spcBef>
              <a:buFontTx/>
              <a:buNone/>
              <a:defRPr/>
            </a:pPr>
            <a:r>
              <a:rPr lang="en-US" sz="1000" b="0"/>
              <a:t>Copyright © 2003</a:t>
            </a:r>
            <a:r>
              <a:rPr lang="ru-RU" sz="1000" b="0"/>
              <a:t>.</a:t>
            </a:r>
            <a:r>
              <a:rPr lang="en-US" sz="1000" b="0"/>
              <a:t> </a:t>
            </a:r>
            <a:r>
              <a:rPr lang="ru-RU" sz="1000" b="0"/>
              <a:t>Тренинг партнер фирмы </a:t>
            </a:r>
            <a:r>
              <a:rPr lang="en-US" sz="1000" b="0"/>
              <a:t>Altera®</a:t>
            </a:r>
            <a:r>
              <a:rPr lang="ru-RU" sz="1000" b="0"/>
              <a:t>   в России.  Санкт-Петербург,  СПбГПУ - ЭФО</a:t>
            </a:r>
            <a:endParaRPr lang="en-US" sz="1000" b="0"/>
          </a:p>
        </p:txBody>
      </p:sp>
      <p:sp>
        <p:nvSpPr>
          <p:cNvPr id="1031" name="Rectangle 7"/>
          <p:cNvSpPr>
            <a:spLocks noGrp="1" noChangeArrowheads="1"/>
          </p:cNvSpPr>
          <p:nvPr>
            <p:ph type="sldNum" sz="quarter" idx="4"/>
          </p:nvPr>
        </p:nvSpPr>
        <p:spPr bwMode="auto">
          <a:xfrm>
            <a:off x="152400" y="6400800"/>
            <a:ext cx="8382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buFontTx/>
              <a:buNone/>
              <a:defRPr sz="1200" b="0"/>
            </a:lvl1pPr>
          </a:lstStyle>
          <a:p>
            <a:pPr>
              <a:defRPr/>
            </a:pPr>
            <a:fld id="{BD4F107C-CF9E-4E45-9D1B-F7ACA7668474}" type="slidenum">
              <a:rPr lang="en-US"/>
              <a:pPr>
                <a:defRPr/>
              </a:pPr>
              <a:t>‹#›</a:t>
            </a:fld>
            <a:endParaRPr lang="en-US"/>
          </a:p>
        </p:txBody>
      </p:sp>
      <p:sp>
        <p:nvSpPr>
          <p:cNvPr id="8196" name="Rectangle 19"/>
          <p:cNvSpPr>
            <a:spLocks noGrp="1" noChangeArrowheads="1"/>
          </p:cNvSpPr>
          <p:nvPr>
            <p:ph type="title"/>
          </p:nvPr>
        </p:nvSpPr>
        <p:spPr bwMode="auto">
          <a:xfrm>
            <a:off x="369888" y="0"/>
            <a:ext cx="83470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8197" name="Rectangle 20"/>
          <p:cNvSpPr>
            <a:spLocks noGrp="1" noChangeArrowheads="1"/>
          </p:cNvSpPr>
          <p:nvPr>
            <p:ph type="body" idx="1"/>
          </p:nvPr>
        </p:nvSpPr>
        <p:spPr bwMode="auto">
          <a:xfrm>
            <a:off x="369888" y="1204913"/>
            <a:ext cx="834707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6" name="AutoShape 22"/>
          <p:cNvSpPr>
            <a:spLocks noChangeArrowheads="1"/>
          </p:cNvSpPr>
          <p:nvPr/>
        </p:nvSpPr>
        <p:spPr bwMode="auto">
          <a:xfrm>
            <a:off x="0" y="915988"/>
            <a:ext cx="9144000" cy="160337"/>
          </a:xfrm>
          <a:prstGeom prst="bevel">
            <a:avLst>
              <a:gd name="adj" fmla="val 50000"/>
            </a:avLst>
          </a:prstGeom>
          <a:solidFill>
            <a:schemeClr val="accent1"/>
          </a:solidFill>
          <a:ln w="127000">
            <a:noFill/>
            <a:miter lim="800000"/>
            <a:headEnd type="none" w="sm" len="sm"/>
            <a:tailEnd type="none" w="sm" len="sm"/>
          </a:ln>
          <a:effectLst/>
        </p:spPr>
        <p:txBody>
          <a:bodyPr wrap="none" anchor="ctr"/>
          <a:lstStyle/>
          <a:p>
            <a:pPr>
              <a:defRPr/>
            </a:pPr>
            <a:endParaRPr lang="uk-UA"/>
          </a:p>
        </p:txBody>
      </p:sp>
      <p:pic>
        <p:nvPicPr>
          <p:cNvPr id="8199" name="Picture 25" descr="ATT_stamp_smal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00" y="6115050"/>
            <a:ext cx="1143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0" fontAlgn="base" hangingPunct="0">
        <a:spcBef>
          <a:spcPct val="0"/>
        </a:spcBef>
        <a:spcAft>
          <a:spcPct val="0"/>
        </a:spcAft>
        <a:defRPr sz="3200" b="1">
          <a:solidFill>
            <a:schemeClr val="tx2"/>
          </a:solidFill>
          <a:latin typeface="Arial" charset="0"/>
        </a:defRPr>
      </a:lvl6pPr>
      <a:lvl7pPr marL="914400" algn="l" rtl="0" eaLnBrk="0" fontAlgn="base" hangingPunct="0">
        <a:spcBef>
          <a:spcPct val="0"/>
        </a:spcBef>
        <a:spcAft>
          <a:spcPct val="0"/>
        </a:spcAft>
        <a:defRPr sz="3200" b="1">
          <a:solidFill>
            <a:schemeClr val="tx2"/>
          </a:solidFill>
          <a:latin typeface="Arial" charset="0"/>
        </a:defRPr>
      </a:lvl7pPr>
      <a:lvl8pPr marL="1371600" algn="l" rtl="0" eaLnBrk="0" fontAlgn="base" hangingPunct="0">
        <a:spcBef>
          <a:spcPct val="0"/>
        </a:spcBef>
        <a:spcAft>
          <a:spcPct val="0"/>
        </a:spcAft>
        <a:defRPr sz="3200" b="1">
          <a:solidFill>
            <a:schemeClr val="tx2"/>
          </a:solidFill>
          <a:latin typeface="Arial" charset="0"/>
        </a:defRPr>
      </a:lvl8pPr>
      <a:lvl9pPr marL="1828800" algn="l"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10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Char char="–"/>
        <a:defRPr sz="2000">
          <a:solidFill>
            <a:schemeClr val="tx1"/>
          </a:solidFill>
          <a:latin typeface="+mn-lt"/>
        </a:defRPr>
      </a:lvl2pPr>
      <a:lvl3pPr marL="1023938" indent="-166688" algn="l" rtl="0" eaLnBrk="0" fontAlgn="base" hangingPunct="0">
        <a:spcBef>
          <a:spcPct val="20000"/>
        </a:spcBef>
        <a:spcAft>
          <a:spcPct val="0"/>
        </a:spcAft>
        <a:buClr>
          <a:schemeClr val="hlink"/>
        </a:buClr>
        <a:buSzPct val="100000"/>
        <a:buChar char="•"/>
        <a:defRPr sz="2000">
          <a:solidFill>
            <a:schemeClr val="tx1"/>
          </a:solidFill>
          <a:latin typeface="+mn-lt"/>
        </a:defRPr>
      </a:lvl3pPr>
      <a:lvl4pPr marL="1366838" indent="-228600" algn="l" rtl="0" eaLnBrk="0" fontAlgn="base" hangingPunct="0">
        <a:spcBef>
          <a:spcPct val="20000"/>
        </a:spcBef>
        <a:spcAft>
          <a:spcPct val="0"/>
        </a:spcAft>
        <a:buClr>
          <a:schemeClr val="hlink"/>
        </a:buClr>
        <a:buSzPct val="100000"/>
        <a:buChar char="–"/>
        <a:defRPr sz="2000">
          <a:solidFill>
            <a:schemeClr val="tx1"/>
          </a:solidFill>
          <a:latin typeface="+mn-lt"/>
        </a:defRPr>
      </a:lvl4pPr>
      <a:lvl5pPr marL="1709738"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166938" indent="-228600" algn="l" rtl="0" eaLnBrk="0" fontAlgn="base" hangingPunct="0">
        <a:spcBef>
          <a:spcPct val="20000"/>
        </a:spcBef>
        <a:spcAft>
          <a:spcPct val="0"/>
        </a:spcAft>
        <a:buClr>
          <a:schemeClr val="hlink"/>
        </a:buClr>
        <a:buSzPct val="100000"/>
        <a:buChar char="–"/>
        <a:defRPr sz="2000">
          <a:solidFill>
            <a:schemeClr val="tx1"/>
          </a:solidFill>
          <a:latin typeface="+mn-lt"/>
        </a:defRPr>
      </a:lvl6pPr>
      <a:lvl7pPr marL="2624138" indent="-228600" algn="l" rtl="0" eaLnBrk="0" fontAlgn="base" hangingPunct="0">
        <a:spcBef>
          <a:spcPct val="20000"/>
        </a:spcBef>
        <a:spcAft>
          <a:spcPct val="0"/>
        </a:spcAft>
        <a:buClr>
          <a:schemeClr val="hlink"/>
        </a:buClr>
        <a:buSzPct val="100000"/>
        <a:buChar char="–"/>
        <a:defRPr sz="2000">
          <a:solidFill>
            <a:schemeClr val="tx1"/>
          </a:solidFill>
          <a:latin typeface="+mn-lt"/>
        </a:defRPr>
      </a:lvl7pPr>
      <a:lvl8pPr marL="3081338" indent="-228600" algn="l" rtl="0" eaLnBrk="0" fontAlgn="base" hangingPunct="0">
        <a:spcBef>
          <a:spcPct val="20000"/>
        </a:spcBef>
        <a:spcAft>
          <a:spcPct val="0"/>
        </a:spcAft>
        <a:buClr>
          <a:schemeClr val="hlink"/>
        </a:buClr>
        <a:buSzPct val="100000"/>
        <a:buChar char="–"/>
        <a:defRPr sz="2000">
          <a:solidFill>
            <a:schemeClr val="tx1"/>
          </a:solidFill>
          <a:latin typeface="+mn-lt"/>
        </a:defRPr>
      </a:lvl8pPr>
      <a:lvl9pPr marL="3538538" indent="-228600" algn="l" rtl="0" eaLnBrk="0" fontAlgn="base" hangingPunct="0">
        <a:spcBef>
          <a:spcPct val="20000"/>
        </a:spcBef>
        <a:spcAft>
          <a:spcPct val="0"/>
        </a:spcAft>
        <a:buClr>
          <a:schemeClr val="hlink"/>
        </a:buClr>
        <a:buSzPct val="100000"/>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oleObject" Target="../embeddings/oleObject4.bin"/><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34.png"/><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6.png"/><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8.png"/><Relationship Id="rId5" Type="http://schemas.openxmlformats.org/officeDocument/2006/relationships/oleObject" Target="../embeddings/oleObject9.bin"/><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0.png"/><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921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922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922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9222"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9223" name="Rectangle 8"/>
          <p:cNvSpPr>
            <a:spLocks noGrp="1" noChangeArrowheads="1"/>
          </p:cNvSpPr>
          <p:nvPr>
            <p:ph type="ctrTitle"/>
          </p:nvPr>
        </p:nvSpPr>
        <p:spPr>
          <a:xfrm>
            <a:off x="685800" y="609600"/>
            <a:ext cx="7772400" cy="1238250"/>
          </a:xfrm>
        </p:spPr>
        <p:txBody>
          <a:bodyPr/>
          <a:lstStyle/>
          <a:p>
            <a:pPr algn="ctr"/>
            <a:r>
              <a:rPr lang="ru-RU" smtClean="0"/>
              <a:t>Система автоматизации проектирования </a:t>
            </a:r>
            <a:r>
              <a:rPr lang="en-US" smtClean="0"/>
              <a:t> Quartus II</a:t>
            </a:r>
          </a:p>
        </p:txBody>
      </p:sp>
      <p:pic>
        <p:nvPicPr>
          <p:cNvPr id="9224" name="Picture 9" descr="Q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0"/>
            <a:ext cx="28956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44481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657731" name="Text Box 3"/>
          <p:cNvSpPr txBox="1">
            <a:spLocks noChangeArrowheads="1"/>
          </p:cNvSpPr>
          <p:nvPr/>
        </p:nvSpPr>
        <p:spPr bwMode="auto">
          <a:xfrm>
            <a:off x="5715000" y="1193800"/>
            <a:ext cx="2827338" cy="1803400"/>
          </a:xfrm>
          <a:prstGeom prst="rect">
            <a:avLst/>
          </a:prstGeom>
          <a:solidFill>
            <a:srgbClr val="FFFF99"/>
          </a:solidFill>
          <a:ln w="9525">
            <a:solidFill>
              <a:schemeClr val="tx1"/>
            </a:solidFill>
            <a:miter lim="800000"/>
            <a:headEnd type="none" w="sm" len="sm"/>
            <a:tailEnd type="none" w="sm" len="sm"/>
          </a:ln>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b="0">
                <a:solidFill>
                  <a:schemeClr val="hlink"/>
                </a:solidFill>
              </a:rPr>
              <a:t> </a:t>
            </a:r>
            <a:r>
              <a:rPr lang="ru-RU" b="0"/>
              <a:t>К проекту можно добавить </a:t>
            </a:r>
          </a:p>
          <a:p>
            <a:pPr algn="l">
              <a:buFontTx/>
              <a:buNone/>
            </a:pPr>
            <a:r>
              <a:rPr lang="ru-RU" b="0"/>
              <a:t>файлы следующих типов:</a:t>
            </a:r>
          </a:p>
          <a:p>
            <a:pPr algn="l">
              <a:buFontTx/>
              <a:buNone/>
            </a:pPr>
            <a:r>
              <a:rPr lang="en-US"/>
              <a:t>- Graphic (.BDF, .GDF)</a:t>
            </a:r>
          </a:p>
          <a:p>
            <a:pPr algn="l">
              <a:buFontTx/>
              <a:buNone/>
            </a:pPr>
            <a:r>
              <a:rPr lang="en-US"/>
              <a:t>- AHDL</a:t>
            </a:r>
          </a:p>
          <a:p>
            <a:pPr algn="l">
              <a:buFontTx/>
              <a:buNone/>
            </a:pPr>
            <a:r>
              <a:rPr lang="en-US"/>
              <a:t>- VHDL</a:t>
            </a:r>
          </a:p>
          <a:p>
            <a:pPr algn="l">
              <a:buFontTx/>
              <a:buNone/>
            </a:pPr>
            <a:r>
              <a:rPr lang="en-US"/>
              <a:t>- Verilog</a:t>
            </a:r>
          </a:p>
          <a:p>
            <a:pPr algn="l">
              <a:buFontTx/>
              <a:buNone/>
            </a:pPr>
            <a:r>
              <a:rPr lang="en-US"/>
              <a:t>- EDIF</a:t>
            </a:r>
          </a:p>
          <a:p>
            <a:pPr algn="l">
              <a:buFontTx/>
              <a:buNone/>
            </a:pPr>
            <a:endParaRPr lang="en-US" b="0">
              <a:solidFill>
                <a:schemeClr val="hlink"/>
              </a:solidFill>
            </a:endParaRPr>
          </a:p>
        </p:txBody>
      </p:sp>
      <p:sp>
        <p:nvSpPr>
          <p:cNvPr id="3657732" name="Line 4"/>
          <p:cNvSpPr>
            <a:spLocks noChangeShapeType="1"/>
          </p:cNvSpPr>
          <p:nvPr/>
        </p:nvSpPr>
        <p:spPr bwMode="auto">
          <a:xfrm flipH="1">
            <a:off x="3048000" y="1447800"/>
            <a:ext cx="2667000" cy="7620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sp>
        <p:nvSpPr>
          <p:cNvPr id="3657733" name="Text Box 5"/>
          <p:cNvSpPr txBox="1">
            <a:spLocks noChangeArrowheads="1"/>
          </p:cNvSpPr>
          <p:nvPr/>
        </p:nvSpPr>
        <p:spPr bwMode="auto">
          <a:xfrm>
            <a:off x="5334000" y="3429000"/>
            <a:ext cx="3581400" cy="1828800"/>
          </a:xfrm>
          <a:prstGeom prst="rect">
            <a:avLst/>
          </a:prstGeom>
          <a:solidFill>
            <a:srgbClr val="FFFF99"/>
          </a:solidFill>
          <a:ln w="9525">
            <a:solidFill>
              <a:schemeClr val="tx1"/>
            </a:solidFill>
            <a:miter lim="800000"/>
            <a:headEnd type="none" w="sm" len="sm"/>
            <a:tailEnd type="none" w="sm" len="sm"/>
          </a:ln>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lnSpc>
                <a:spcPct val="80000"/>
              </a:lnSpc>
              <a:spcBef>
                <a:spcPct val="50000"/>
              </a:spcBef>
            </a:pPr>
            <a:r>
              <a:rPr lang="en-US" b="0"/>
              <a:t> </a:t>
            </a:r>
            <a:r>
              <a:rPr lang="ru-RU" sz="1600" b="0"/>
              <a:t>Файлы нижних уровней в иерархии описания  проекта, находящиеся в рабочей папке проекта, можно явным образом не добавлять к проекту. Они будут автоматически добавлены компилятором</a:t>
            </a:r>
            <a:endParaRPr lang="en-US" sz="1600" b="0"/>
          </a:p>
        </p:txBody>
      </p:sp>
      <p:sp>
        <p:nvSpPr>
          <p:cNvPr id="3657734" name="Text Box 6"/>
          <p:cNvSpPr txBox="1">
            <a:spLocks noChangeArrowheads="1"/>
          </p:cNvSpPr>
          <p:nvPr/>
        </p:nvSpPr>
        <p:spPr bwMode="auto">
          <a:xfrm>
            <a:off x="838200" y="5562600"/>
            <a:ext cx="3124200" cy="685800"/>
          </a:xfrm>
          <a:prstGeom prst="rect">
            <a:avLst/>
          </a:prstGeom>
          <a:solidFill>
            <a:srgbClr val="FFFF99"/>
          </a:solidFill>
          <a:ln w="9525">
            <a:solidFill>
              <a:schemeClr val="tx1"/>
            </a:solidFill>
            <a:miter lim="800000"/>
            <a:headEnd type="none" w="sm" len="sm"/>
            <a:tailEnd type="none" w="sm" len="sm"/>
          </a:ln>
        </p:spPr>
        <p:txBody>
          <a:bodyPr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Используйте эту кнопку для указания дополнительных библиотек</a:t>
            </a:r>
            <a:endParaRPr lang="en-US" b="0">
              <a:solidFill>
                <a:schemeClr val="hlink"/>
              </a:solidFill>
            </a:endParaRPr>
          </a:p>
        </p:txBody>
      </p:sp>
      <p:sp>
        <p:nvSpPr>
          <p:cNvPr id="3657735" name="Line 7"/>
          <p:cNvSpPr>
            <a:spLocks noChangeShapeType="1"/>
          </p:cNvSpPr>
          <p:nvPr/>
        </p:nvSpPr>
        <p:spPr bwMode="auto">
          <a:xfrm flipH="1" flipV="1">
            <a:off x="2895600" y="4724400"/>
            <a:ext cx="0" cy="838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ru-RU"/>
          </a:p>
        </p:txBody>
      </p:sp>
      <p:sp>
        <p:nvSpPr>
          <p:cNvPr id="17416" name="Rectangle 8"/>
          <p:cNvSpPr>
            <a:spLocks noGrp="1" noChangeArrowheads="1"/>
          </p:cNvSpPr>
          <p:nvPr>
            <p:ph type="title"/>
          </p:nvPr>
        </p:nvSpPr>
        <p:spPr>
          <a:xfrm>
            <a:off x="187325" y="260350"/>
            <a:ext cx="8347075" cy="882650"/>
          </a:xfrm>
          <a:noFill/>
        </p:spPr>
        <p:txBody>
          <a:bodyPr/>
          <a:lstStyle/>
          <a:p>
            <a:pPr algn="ctr"/>
            <a:r>
              <a:rPr lang="ru-RU" sz="2800" smtClean="0"/>
              <a:t>Мастер </a:t>
            </a:r>
            <a:r>
              <a:rPr lang="en-US" sz="2800" smtClean="0"/>
              <a:t>New Project Wizard</a:t>
            </a:r>
            <a:r>
              <a:rPr lang="ru-RU" sz="2800" smtClean="0"/>
              <a:t> – добавление файлов к проекту </a:t>
            </a:r>
            <a:br>
              <a:rPr lang="ru-RU" sz="2800" smtClean="0"/>
            </a:br>
            <a:r>
              <a:rPr lang="ru-RU" sz="1400" smtClean="0"/>
              <a:t>(подключение созданных библиотек или мегафункций)</a:t>
            </a:r>
            <a:endParaRPr lang="en-US" sz="1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57732"/>
                                        </p:tgtEl>
                                        <p:attrNameLst>
                                          <p:attrName>style.visibility</p:attrName>
                                        </p:attrNameLst>
                                      </p:cBhvr>
                                      <p:to>
                                        <p:strVal val="visible"/>
                                      </p:to>
                                    </p:set>
                                    <p:anim calcmode="lin" valueType="num">
                                      <p:cBhvr>
                                        <p:cTn id="7" dur="500" fill="hold"/>
                                        <p:tgtEl>
                                          <p:spTgt spid="3657732"/>
                                        </p:tgtEl>
                                        <p:attrNameLst>
                                          <p:attrName>ppt_w</p:attrName>
                                        </p:attrNameLst>
                                      </p:cBhvr>
                                      <p:tavLst>
                                        <p:tav tm="0">
                                          <p:val>
                                            <p:fltVal val="0"/>
                                          </p:val>
                                        </p:tav>
                                        <p:tav tm="100000">
                                          <p:val>
                                            <p:strVal val="#ppt_w"/>
                                          </p:val>
                                        </p:tav>
                                      </p:tavLst>
                                    </p:anim>
                                    <p:anim calcmode="lin" valueType="num">
                                      <p:cBhvr>
                                        <p:cTn id="8" dur="500" fill="hold"/>
                                        <p:tgtEl>
                                          <p:spTgt spid="3657732"/>
                                        </p:tgtEl>
                                        <p:attrNameLst>
                                          <p:attrName>ppt_h</p:attrName>
                                        </p:attrNameLst>
                                      </p:cBhvr>
                                      <p:tavLst>
                                        <p:tav tm="0">
                                          <p:val>
                                            <p:fltVal val="0"/>
                                          </p:val>
                                        </p:tav>
                                        <p:tav tm="100000">
                                          <p:val>
                                            <p:strVal val="#ppt_h"/>
                                          </p:val>
                                        </p:tav>
                                      </p:tavLst>
                                    </p:anim>
                                    <p:animEffect transition="in" filter="fade">
                                      <p:cBhvr>
                                        <p:cTn id="9" dur="500"/>
                                        <p:tgtEl>
                                          <p:spTgt spid="36577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57731"/>
                                        </p:tgtEl>
                                        <p:attrNameLst>
                                          <p:attrName>style.visibility</p:attrName>
                                        </p:attrNameLst>
                                      </p:cBhvr>
                                      <p:to>
                                        <p:strVal val="visible"/>
                                      </p:to>
                                    </p:set>
                                    <p:anim calcmode="lin" valueType="num">
                                      <p:cBhvr>
                                        <p:cTn id="12" dur="500" fill="hold"/>
                                        <p:tgtEl>
                                          <p:spTgt spid="3657731"/>
                                        </p:tgtEl>
                                        <p:attrNameLst>
                                          <p:attrName>ppt_w</p:attrName>
                                        </p:attrNameLst>
                                      </p:cBhvr>
                                      <p:tavLst>
                                        <p:tav tm="0">
                                          <p:val>
                                            <p:fltVal val="0"/>
                                          </p:val>
                                        </p:tav>
                                        <p:tav tm="100000">
                                          <p:val>
                                            <p:strVal val="#ppt_w"/>
                                          </p:val>
                                        </p:tav>
                                      </p:tavLst>
                                    </p:anim>
                                    <p:anim calcmode="lin" valueType="num">
                                      <p:cBhvr>
                                        <p:cTn id="13" dur="500" fill="hold"/>
                                        <p:tgtEl>
                                          <p:spTgt spid="3657731"/>
                                        </p:tgtEl>
                                        <p:attrNameLst>
                                          <p:attrName>ppt_h</p:attrName>
                                        </p:attrNameLst>
                                      </p:cBhvr>
                                      <p:tavLst>
                                        <p:tav tm="0">
                                          <p:val>
                                            <p:fltVal val="0"/>
                                          </p:val>
                                        </p:tav>
                                        <p:tav tm="100000">
                                          <p:val>
                                            <p:strVal val="#ppt_h"/>
                                          </p:val>
                                        </p:tav>
                                      </p:tavLst>
                                    </p:anim>
                                    <p:animEffect transition="in" filter="fade">
                                      <p:cBhvr>
                                        <p:cTn id="14" dur="500"/>
                                        <p:tgtEl>
                                          <p:spTgt spid="365773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57733"/>
                                        </p:tgtEl>
                                        <p:attrNameLst>
                                          <p:attrName>style.visibility</p:attrName>
                                        </p:attrNameLst>
                                      </p:cBhvr>
                                      <p:to>
                                        <p:strVal val="visible"/>
                                      </p:to>
                                    </p:set>
                                    <p:anim calcmode="lin" valueType="num">
                                      <p:cBhvr>
                                        <p:cTn id="17" dur="500" fill="hold"/>
                                        <p:tgtEl>
                                          <p:spTgt spid="3657733"/>
                                        </p:tgtEl>
                                        <p:attrNameLst>
                                          <p:attrName>ppt_w</p:attrName>
                                        </p:attrNameLst>
                                      </p:cBhvr>
                                      <p:tavLst>
                                        <p:tav tm="0">
                                          <p:val>
                                            <p:fltVal val="0"/>
                                          </p:val>
                                        </p:tav>
                                        <p:tav tm="100000">
                                          <p:val>
                                            <p:strVal val="#ppt_w"/>
                                          </p:val>
                                        </p:tav>
                                      </p:tavLst>
                                    </p:anim>
                                    <p:anim calcmode="lin" valueType="num">
                                      <p:cBhvr>
                                        <p:cTn id="18" dur="500" fill="hold"/>
                                        <p:tgtEl>
                                          <p:spTgt spid="3657733"/>
                                        </p:tgtEl>
                                        <p:attrNameLst>
                                          <p:attrName>ppt_h</p:attrName>
                                        </p:attrNameLst>
                                      </p:cBhvr>
                                      <p:tavLst>
                                        <p:tav tm="0">
                                          <p:val>
                                            <p:fltVal val="0"/>
                                          </p:val>
                                        </p:tav>
                                        <p:tav tm="100000">
                                          <p:val>
                                            <p:strVal val="#ppt_h"/>
                                          </p:val>
                                        </p:tav>
                                      </p:tavLst>
                                    </p:anim>
                                    <p:animEffect transition="in" filter="fade">
                                      <p:cBhvr>
                                        <p:cTn id="19" dur="500"/>
                                        <p:tgtEl>
                                          <p:spTgt spid="36577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657734"/>
                                        </p:tgtEl>
                                        <p:attrNameLst>
                                          <p:attrName>style.visibility</p:attrName>
                                        </p:attrNameLst>
                                      </p:cBhvr>
                                      <p:to>
                                        <p:strVal val="visible"/>
                                      </p:to>
                                    </p:set>
                                    <p:anim calcmode="lin" valueType="num">
                                      <p:cBhvr>
                                        <p:cTn id="24" dur="500" fill="hold"/>
                                        <p:tgtEl>
                                          <p:spTgt spid="3657734"/>
                                        </p:tgtEl>
                                        <p:attrNameLst>
                                          <p:attrName>ppt_w</p:attrName>
                                        </p:attrNameLst>
                                      </p:cBhvr>
                                      <p:tavLst>
                                        <p:tav tm="0">
                                          <p:val>
                                            <p:fltVal val="0"/>
                                          </p:val>
                                        </p:tav>
                                        <p:tav tm="100000">
                                          <p:val>
                                            <p:strVal val="#ppt_w"/>
                                          </p:val>
                                        </p:tav>
                                      </p:tavLst>
                                    </p:anim>
                                    <p:anim calcmode="lin" valueType="num">
                                      <p:cBhvr>
                                        <p:cTn id="25" dur="500" fill="hold"/>
                                        <p:tgtEl>
                                          <p:spTgt spid="3657734"/>
                                        </p:tgtEl>
                                        <p:attrNameLst>
                                          <p:attrName>ppt_h</p:attrName>
                                        </p:attrNameLst>
                                      </p:cBhvr>
                                      <p:tavLst>
                                        <p:tav tm="0">
                                          <p:val>
                                            <p:fltVal val="0"/>
                                          </p:val>
                                        </p:tav>
                                        <p:tav tm="100000">
                                          <p:val>
                                            <p:strVal val="#ppt_h"/>
                                          </p:val>
                                        </p:tav>
                                      </p:tavLst>
                                    </p:anim>
                                    <p:animEffect transition="in" filter="fade">
                                      <p:cBhvr>
                                        <p:cTn id="26" dur="500"/>
                                        <p:tgtEl>
                                          <p:spTgt spid="365773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657735"/>
                                        </p:tgtEl>
                                        <p:attrNameLst>
                                          <p:attrName>style.visibility</p:attrName>
                                        </p:attrNameLst>
                                      </p:cBhvr>
                                      <p:to>
                                        <p:strVal val="visible"/>
                                      </p:to>
                                    </p:set>
                                    <p:anim calcmode="lin" valueType="num">
                                      <p:cBhvr>
                                        <p:cTn id="29" dur="500" fill="hold"/>
                                        <p:tgtEl>
                                          <p:spTgt spid="3657735"/>
                                        </p:tgtEl>
                                        <p:attrNameLst>
                                          <p:attrName>ppt_w</p:attrName>
                                        </p:attrNameLst>
                                      </p:cBhvr>
                                      <p:tavLst>
                                        <p:tav tm="0">
                                          <p:val>
                                            <p:fltVal val="0"/>
                                          </p:val>
                                        </p:tav>
                                        <p:tav tm="100000">
                                          <p:val>
                                            <p:strVal val="#ppt_w"/>
                                          </p:val>
                                        </p:tav>
                                      </p:tavLst>
                                    </p:anim>
                                    <p:anim calcmode="lin" valueType="num">
                                      <p:cBhvr>
                                        <p:cTn id="30" dur="500" fill="hold"/>
                                        <p:tgtEl>
                                          <p:spTgt spid="3657735"/>
                                        </p:tgtEl>
                                        <p:attrNameLst>
                                          <p:attrName>ppt_h</p:attrName>
                                        </p:attrNameLst>
                                      </p:cBhvr>
                                      <p:tavLst>
                                        <p:tav tm="0">
                                          <p:val>
                                            <p:fltVal val="0"/>
                                          </p:val>
                                        </p:tav>
                                        <p:tav tm="100000">
                                          <p:val>
                                            <p:strVal val="#ppt_h"/>
                                          </p:val>
                                        </p:tav>
                                      </p:tavLst>
                                    </p:anim>
                                    <p:animEffect transition="in" filter="fade">
                                      <p:cBhvr>
                                        <p:cTn id="31" dur="500"/>
                                        <p:tgtEl>
                                          <p:spTgt spid="3657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7731" grpId="0" animBg="1"/>
      <p:bldP spid="3657732" grpId="0" animBg="1"/>
      <p:bldP spid="3657733" grpId="0" animBg="1"/>
      <p:bldP spid="3657734" grpId="0" animBg="1"/>
      <p:bldP spid="365773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1800"/>
            <a:ext cx="5143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843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47815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8436" name="Rectangle 3"/>
          <p:cNvSpPr>
            <a:spLocks noGrp="1" noChangeArrowheads="1"/>
          </p:cNvSpPr>
          <p:nvPr>
            <p:ph type="title"/>
          </p:nvPr>
        </p:nvSpPr>
        <p:spPr>
          <a:noFill/>
        </p:spPr>
        <p:txBody>
          <a:bodyPr/>
          <a:lstStyle/>
          <a:p>
            <a:pPr algn="ctr"/>
            <a:r>
              <a:rPr lang="ru-RU" sz="2800" smtClean="0"/>
              <a:t>Мастер </a:t>
            </a:r>
            <a:r>
              <a:rPr lang="en-US" sz="2800" smtClean="0"/>
              <a:t>New Project Wizard</a:t>
            </a:r>
            <a:r>
              <a:rPr lang="ru-RU" sz="2800" smtClean="0"/>
              <a:t> - выбор семейства СБИС для реализации проекта</a:t>
            </a:r>
            <a:endParaRPr lang="en-US" sz="2800" smtClean="0"/>
          </a:p>
        </p:txBody>
      </p:sp>
      <p:sp>
        <p:nvSpPr>
          <p:cNvPr id="18437" name="Text Box 4"/>
          <p:cNvSpPr txBox="1">
            <a:spLocks noChangeArrowheads="1"/>
          </p:cNvSpPr>
          <p:nvPr/>
        </p:nvSpPr>
        <p:spPr bwMode="auto">
          <a:xfrm>
            <a:off x="6172200" y="4495800"/>
            <a:ext cx="2971800" cy="1447800"/>
          </a:xfrm>
          <a:prstGeom prst="rect">
            <a:avLst/>
          </a:prstGeom>
          <a:solidFill>
            <a:srgbClr val="FFFF99"/>
          </a:solidFill>
          <a:ln w="9525">
            <a:solidFill>
              <a:schemeClr val="tx1"/>
            </a:solidFill>
            <a:miter lim="800000"/>
            <a:headEnd type="none" w="sm" len="sm"/>
            <a:tailEnd type="none" w="sm" len="sm"/>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b="0"/>
              <a:t>2. </a:t>
            </a:r>
            <a:r>
              <a:rPr lang="ru-RU" b="0"/>
              <a:t>Укажите режим выбора типа СБИС:</a:t>
            </a:r>
          </a:p>
          <a:p>
            <a:pPr algn="l"/>
            <a:r>
              <a:rPr lang="ru-RU" b="0"/>
              <a:t> Автоматический выбор компилятором (</a:t>
            </a:r>
            <a:r>
              <a:rPr lang="en-US" b="0"/>
              <a:t>NO)</a:t>
            </a:r>
          </a:p>
          <a:p>
            <a:pPr algn="l"/>
            <a:r>
              <a:rPr lang="en-US" b="0"/>
              <a:t> </a:t>
            </a:r>
            <a:r>
              <a:rPr lang="ru-RU" b="0"/>
              <a:t>непосредственное назначение типа  СБИС (</a:t>
            </a:r>
            <a:r>
              <a:rPr lang="en-US" b="0"/>
              <a:t>Yes)</a:t>
            </a:r>
          </a:p>
        </p:txBody>
      </p:sp>
      <p:sp>
        <p:nvSpPr>
          <p:cNvPr id="18438" name="Text Box 5"/>
          <p:cNvSpPr txBox="1">
            <a:spLocks noChangeArrowheads="1"/>
          </p:cNvSpPr>
          <p:nvPr/>
        </p:nvSpPr>
        <p:spPr bwMode="auto">
          <a:xfrm>
            <a:off x="6934200" y="2819400"/>
            <a:ext cx="1917700" cy="560388"/>
          </a:xfrm>
          <a:prstGeom prst="rect">
            <a:avLst/>
          </a:prstGeom>
          <a:solidFill>
            <a:srgbClr val="FFFF99"/>
          </a:solidFill>
          <a:ln w="9525">
            <a:solidFill>
              <a:schemeClr val="tx1"/>
            </a:solidFill>
            <a:miter lim="800000"/>
            <a:headEnd type="none" w="sm" len="sm"/>
            <a:tailEnd type="none" w="sm" len="sm"/>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b="0"/>
              <a:t>1. </a:t>
            </a:r>
            <a:r>
              <a:rPr lang="ru-RU" b="0"/>
              <a:t>Выберите семейство СБИС</a:t>
            </a:r>
            <a:endParaRPr lang="en-US" b="0"/>
          </a:p>
        </p:txBody>
      </p:sp>
      <p:sp>
        <p:nvSpPr>
          <p:cNvPr id="18439" name="Line 6"/>
          <p:cNvSpPr>
            <a:spLocks noChangeShapeType="1"/>
          </p:cNvSpPr>
          <p:nvPr/>
        </p:nvSpPr>
        <p:spPr bwMode="auto">
          <a:xfrm flipH="1" flipV="1">
            <a:off x="2362200" y="2667000"/>
            <a:ext cx="5334000" cy="1828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18440" name="Line 7"/>
          <p:cNvSpPr>
            <a:spLocks noChangeShapeType="1"/>
          </p:cNvSpPr>
          <p:nvPr/>
        </p:nvSpPr>
        <p:spPr bwMode="auto">
          <a:xfrm flipH="1" flipV="1">
            <a:off x="2971800" y="2057400"/>
            <a:ext cx="396240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18441" name="Text Box 9"/>
          <p:cNvSpPr txBox="1">
            <a:spLocks noChangeArrowheads="1"/>
          </p:cNvSpPr>
          <p:nvPr/>
        </p:nvSpPr>
        <p:spPr bwMode="auto">
          <a:xfrm>
            <a:off x="6705600" y="990600"/>
            <a:ext cx="2235200" cy="739775"/>
          </a:xfrm>
          <a:prstGeom prst="rect">
            <a:avLst/>
          </a:prstGeom>
          <a:solidFill>
            <a:srgbClr val="FFFF99"/>
          </a:solidFill>
          <a:ln w="9525">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Фильтры используются для упрощения поиска конкретной СБИС</a:t>
            </a:r>
            <a:endParaRPr lang="en-US" b="0"/>
          </a:p>
        </p:txBody>
      </p:sp>
      <p:sp>
        <p:nvSpPr>
          <p:cNvPr id="18442" name="Line 10"/>
          <p:cNvSpPr>
            <a:spLocks noChangeShapeType="1"/>
          </p:cNvSpPr>
          <p:nvPr/>
        </p:nvSpPr>
        <p:spPr bwMode="auto">
          <a:xfrm flipH="1">
            <a:off x="6096000" y="1524000"/>
            <a:ext cx="6096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18443" name="Line 11"/>
          <p:cNvSpPr>
            <a:spLocks noChangeShapeType="1"/>
          </p:cNvSpPr>
          <p:nvPr/>
        </p:nvSpPr>
        <p:spPr bwMode="auto">
          <a:xfrm flipH="1" flipV="1">
            <a:off x="2209800" y="3886200"/>
            <a:ext cx="41148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18444" name="Line 11"/>
          <p:cNvSpPr>
            <a:spLocks noChangeShapeType="1"/>
          </p:cNvSpPr>
          <p:nvPr/>
        </p:nvSpPr>
        <p:spPr bwMode="auto">
          <a:xfrm flipH="1">
            <a:off x="4572000" y="5638800"/>
            <a:ext cx="1676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5143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9459" name="Rectangle 2"/>
          <p:cNvSpPr>
            <a:spLocks noGrp="1" noChangeArrowheads="1"/>
          </p:cNvSpPr>
          <p:nvPr>
            <p:ph type="title"/>
          </p:nvPr>
        </p:nvSpPr>
        <p:spPr>
          <a:xfrm>
            <a:off x="228600" y="184150"/>
            <a:ext cx="8610600" cy="882650"/>
          </a:xfrm>
          <a:noFill/>
        </p:spPr>
        <p:txBody>
          <a:bodyPr/>
          <a:lstStyle/>
          <a:p>
            <a:r>
              <a:rPr lang="ru-RU" sz="2000" smtClean="0"/>
              <a:t>Мастер </a:t>
            </a:r>
            <a:r>
              <a:rPr lang="en-US" sz="2000" smtClean="0"/>
              <a:t>New Project Wizard</a:t>
            </a:r>
            <a:r>
              <a:rPr lang="ru-RU" sz="2000" smtClean="0"/>
              <a:t> - Подключение  дополнительных средств автоматизации проектирования (</a:t>
            </a:r>
            <a:r>
              <a:rPr lang="en-US" sz="2000" smtClean="0"/>
              <a:t>EDA Tool</a:t>
            </a:r>
            <a:r>
              <a:rPr lang="ru-RU" sz="2000" smtClean="0"/>
              <a:t> - </a:t>
            </a:r>
            <a:r>
              <a:rPr lang="en-US" sz="1800" smtClean="0"/>
              <a:t>E</a:t>
            </a:r>
            <a:r>
              <a:rPr lang="en-GB" sz="1800" smtClean="0"/>
              <a:t>lectronic Design Automation Tool</a:t>
            </a:r>
            <a:r>
              <a:rPr lang="ru-RU" sz="2400" smtClean="0"/>
              <a:t>)</a:t>
            </a:r>
            <a:endParaRPr lang="en-US" sz="2400" smtClean="0"/>
          </a:p>
        </p:txBody>
      </p:sp>
      <p:sp>
        <p:nvSpPr>
          <p:cNvPr id="19460" name="Text Box 3"/>
          <p:cNvSpPr txBox="1">
            <a:spLocks noChangeArrowheads="1"/>
          </p:cNvSpPr>
          <p:nvPr/>
        </p:nvSpPr>
        <p:spPr bwMode="auto">
          <a:xfrm>
            <a:off x="5943600" y="1066800"/>
            <a:ext cx="2830513" cy="1963738"/>
          </a:xfrm>
          <a:prstGeom prst="rect">
            <a:avLst/>
          </a:prstGeom>
          <a:solidFill>
            <a:srgbClr val="FFFF99"/>
          </a:solidFill>
          <a:ln w="9525">
            <a:solidFill>
              <a:schemeClr val="tx1"/>
            </a:solidFill>
            <a:miter lim="800000"/>
            <a:headEnd type="none" w="sm" len="sm"/>
            <a:tailEnd type="none" w="sm" len="sm"/>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1. Выберите    подключаемое средство проектирования</a:t>
            </a:r>
            <a:r>
              <a:rPr lang="en-US" b="0"/>
              <a:t> </a:t>
            </a:r>
            <a:r>
              <a:rPr lang="ru-RU" b="0"/>
              <a:t>(</a:t>
            </a:r>
            <a:r>
              <a:rPr lang="en-US" b="0"/>
              <a:t>EDA tools </a:t>
            </a:r>
            <a:r>
              <a:rPr lang="ru-RU" b="0"/>
              <a:t>) из списка.</a:t>
            </a:r>
            <a:endParaRPr lang="en-US" b="0"/>
          </a:p>
          <a:p>
            <a:pPr algn="l">
              <a:buFontTx/>
              <a:buNone/>
            </a:pPr>
            <a:endParaRPr lang="en-US" b="0"/>
          </a:p>
          <a:p>
            <a:pPr algn="l">
              <a:buFontTx/>
              <a:buNone/>
            </a:pPr>
            <a:r>
              <a:rPr lang="ru-RU" b="0"/>
              <a:t>Для синтеза</a:t>
            </a:r>
          </a:p>
          <a:p>
            <a:pPr algn="l">
              <a:buFontTx/>
              <a:buNone/>
            </a:pPr>
            <a:r>
              <a:rPr lang="ru-RU" b="0"/>
              <a:t>Для моделирования</a:t>
            </a:r>
          </a:p>
          <a:p>
            <a:pPr algn="l">
              <a:buFontTx/>
              <a:buNone/>
            </a:pPr>
            <a:r>
              <a:rPr lang="ru-RU" b="0"/>
              <a:t>Для временного анализа</a:t>
            </a:r>
            <a:endParaRPr lang="en-US" b="0"/>
          </a:p>
        </p:txBody>
      </p:sp>
      <p:sp>
        <p:nvSpPr>
          <p:cNvPr id="19461" name="Line 5"/>
          <p:cNvSpPr>
            <a:spLocks noChangeShapeType="1"/>
          </p:cNvSpPr>
          <p:nvPr/>
        </p:nvSpPr>
        <p:spPr bwMode="auto">
          <a:xfrm flipH="1">
            <a:off x="4114800" y="2590800"/>
            <a:ext cx="1831975" cy="823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19462" name="Прямоугольник 5"/>
          <p:cNvSpPr>
            <a:spLocks noChangeArrowheads="1"/>
          </p:cNvSpPr>
          <p:nvPr/>
        </p:nvSpPr>
        <p:spPr bwMode="auto">
          <a:xfrm>
            <a:off x="5943600" y="32004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1200" b="0">
                <a:solidFill>
                  <a:srgbClr val="C00000"/>
                </a:solidFill>
                <a:latin typeface="Times New Roman" pitchFamily="18" charset="0"/>
                <a:cs typeface="Times New Roman" pitchFamily="18" charset="0"/>
              </a:rPr>
              <a:t>Synopsys Synplify 9.6.1</a:t>
            </a:r>
            <a:r>
              <a:rPr lang="ru-RU" sz="1200" b="0">
                <a:solidFill>
                  <a:srgbClr val="C00000"/>
                </a:solidFill>
                <a:latin typeface="Times New Roman" pitchFamily="18" charset="0"/>
                <a:cs typeface="Times New Roman" pitchFamily="18" charset="0"/>
              </a:rPr>
              <a:t> </a:t>
            </a:r>
            <a:r>
              <a:rPr lang="ru-RU" sz="1200" b="0">
                <a:latin typeface="Times New Roman" pitchFamily="18" charset="0"/>
                <a:cs typeface="Times New Roman" pitchFamily="18" charset="0"/>
              </a:rPr>
              <a:t>- средство RTL синтеза FPGA. Пакет предназначен для синтеза проектов с использованием языков VHDL и Verilog. Поддерживает кристаллы фирм Xilinx (в том числе Virtex-II), Altera, Actel</a:t>
            </a:r>
            <a:endParaRPr lang="en-GB" sz="1200" b="0">
              <a:latin typeface="Times New Roman" pitchFamily="18" charset="0"/>
              <a:cs typeface="Times New Roman" pitchFamily="18" charset="0"/>
            </a:endParaRPr>
          </a:p>
        </p:txBody>
      </p:sp>
      <p:sp>
        <p:nvSpPr>
          <p:cNvPr id="19463" name="Прямоугольник 6"/>
          <p:cNvSpPr>
            <a:spLocks noChangeArrowheads="1"/>
          </p:cNvSpPr>
          <p:nvPr/>
        </p:nvSpPr>
        <p:spPr bwMode="auto">
          <a:xfrm>
            <a:off x="6019800" y="4419600"/>
            <a:ext cx="281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b="0">
                <a:solidFill>
                  <a:srgbClr val="C00000"/>
                </a:solidFill>
                <a:latin typeface="Times New Roman" pitchFamily="18" charset="0"/>
                <a:cs typeface="Times New Roman" pitchFamily="18" charset="0"/>
              </a:rPr>
              <a:t>ModelSim</a:t>
            </a:r>
            <a:r>
              <a:rPr lang="ru-RU" sz="1200" b="0">
                <a:latin typeface="Times New Roman" pitchFamily="18" charset="0"/>
                <a:cs typeface="Times New Roman" pitchFamily="18" charset="0"/>
              </a:rPr>
              <a:t> </a:t>
            </a:r>
            <a:r>
              <a:rPr lang="ru-RU" sz="1200">
                <a:latin typeface="Times New Roman" pitchFamily="18" charset="0"/>
                <a:cs typeface="Times New Roman" pitchFamily="18" charset="0"/>
              </a:rPr>
              <a:t>- </a:t>
            </a:r>
            <a:r>
              <a:rPr lang="ru-RU" sz="1200" b="0">
                <a:latin typeface="Times New Roman" pitchFamily="18" charset="0"/>
                <a:cs typeface="Times New Roman" pitchFamily="18" charset="0"/>
              </a:rPr>
              <a:t>система моделирования и среда верификации компании Mentor Graphics. Verilog, SystemVerilog, VHDL, и SystemC. Высокая производительность и широкий набор возможностей для отладки и анализа HDL-описаний для разработчиков ASIC и FPGA. </a:t>
            </a:r>
            <a:endParaRPr lang="en-GB" sz="1200" b="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noFill/>
        </p:spPr>
        <p:txBody>
          <a:bodyPr/>
          <a:lstStyle/>
          <a:p>
            <a:r>
              <a:rPr lang="ru-RU" sz="2400" smtClean="0"/>
              <a:t>Мастер </a:t>
            </a:r>
            <a:r>
              <a:rPr lang="en-US" sz="2400" smtClean="0"/>
              <a:t>New Project Wizard</a:t>
            </a:r>
            <a:r>
              <a:rPr lang="ru-RU" sz="2400" smtClean="0"/>
              <a:t> - окно с результатами сделанных установок</a:t>
            </a:r>
            <a:endParaRPr lang="en-US" sz="2400" smtClean="0"/>
          </a:p>
        </p:txBody>
      </p:sp>
      <p:sp>
        <p:nvSpPr>
          <p:cNvPr id="20483" name="Text Box 4"/>
          <p:cNvSpPr txBox="1">
            <a:spLocks noChangeArrowheads="1"/>
          </p:cNvSpPr>
          <p:nvPr/>
        </p:nvSpPr>
        <p:spPr bwMode="auto">
          <a:xfrm>
            <a:off x="6172200" y="2438400"/>
            <a:ext cx="2286000" cy="838200"/>
          </a:xfrm>
          <a:prstGeom prst="rect">
            <a:avLst/>
          </a:prstGeom>
          <a:solidFill>
            <a:srgbClr val="FFFF99"/>
          </a:solidFill>
          <a:ln w="9525">
            <a:solidFill>
              <a:schemeClr val="tx1"/>
            </a:solidFill>
            <a:miter lim="800000"/>
            <a:headEnd type="none" w="sm" len="sm"/>
            <a:tailEnd type="none" w="sm" len="sm"/>
          </a:ln>
        </p:spPr>
        <p:txBody>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Проверьте результаты сделанных установок и нажмите кнопку </a:t>
            </a:r>
            <a:r>
              <a:rPr lang="en-US" b="0"/>
              <a:t>FINISH</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5143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algn="ctr"/>
            <a:r>
              <a:rPr lang="ru-RU" smtClean="0"/>
              <a:t>Файл проекта</a:t>
            </a:r>
            <a:endParaRPr lang="en-US" smtClean="0"/>
          </a:p>
        </p:txBody>
      </p:sp>
      <p:sp>
        <p:nvSpPr>
          <p:cNvPr id="21507" name="Rectangle 3"/>
          <p:cNvSpPr>
            <a:spLocks noChangeArrowheads="1"/>
          </p:cNvSpPr>
          <p:nvPr/>
        </p:nvSpPr>
        <p:spPr bwMode="auto">
          <a:xfrm>
            <a:off x="340859" y="882650"/>
            <a:ext cx="4799466"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Clr>
                <a:schemeClr val="hlink"/>
              </a:buClr>
              <a:buSzPct val="100000"/>
              <a:buFont typeface="Wingdings" pitchFamily="2" charset="2"/>
              <a:buChar char="n"/>
            </a:pPr>
            <a:r>
              <a:rPr lang="ru-RU" sz="2000" b="0" dirty="0"/>
              <a:t>Автоматически генерируется мастером </a:t>
            </a:r>
          </a:p>
          <a:p>
            <a:pPr marL="342900" indent="-342900" algn="l">
              <a:spcBef>
                <a:spcPct val="20000"/>
              </a:spcBef>
              <a:buClr>
                <a:schemeClr val="hlink"/>
              </a:buClr>
              <a:buSzPct val="100000"/>
              <a:buFont typeface="Wingdings" pitchFamily="2" charset="2"/>
              <a:buNone/>
            </a:pPr>
            <a:r>
              <a:rPr lang="ru-RU" sz="2000" dirty="0"/>
              <a:t>		</a:t>
            </a:r>
            <a:r>
              <a:rPr lang="en-US" sz="2000" dirty="0"/>
              <a:t>New Project Wizard</a:t>
            </a:r>
            <a:r>
              <a:rPr lang="ru-RU" sz="1800" b="0" dirty="0"/>
              <a:t> </a:t>
            </a:r>
            <a:endParaRPr lang="en-US" sz="2000" b="0" dirty="0"/>
          </a:p>
          <a:p>
            <a:pPr marL="342900" indent="-342900" algn="l">
              <a:spcBef>
                <a:spcPct val="20000"/>
              </a:spcBef>
              <a:buClr>
                <a:schemeClr val="hlink"/>
              </a:buClr>
              <a:buSzPct val="100000"/>
              <a:buFont typeface="Wingdings" pitchFamily="2" charset="2"/>
              <a:buChar char="n"/>
            </a:pPr>
            <a:r>
              <a:rPr lang="ru-RU" sz="2000" b="0" dirty="0"/>
              <a:t>Имя, задаваемое по умолчанию –</a:t>
            </a:r>
            <a:r>
              <a:rPr lang="en-US" sz="2000" b="0" dirty="0"/>
              <a:t> </a:t>
            </a:r>
          </a:p>
          <a:p>
            <a:pPr marL="342900" indent="-342900" algn="l">
              <a:spcBef>
                <a:spcPct val="20000"/>
              </a:spcBef>
              <a:buClr>
                <a:schemeClr val="hlink"/>
              </a:buClr>
              <a:buSzPct val="100000"/>
              <a:buFont typeface="Wingdings" pitchFamily="2" charset="2"/>
              <a:buNone/>
            </a:pPr>
            <a:r>
              <a:rPr lang="en-US" sz="2000" b="0" dirty="0"/>
              <a:t>		&lt;</a:t>
            </a:r>
            <a:r>
              <a:rPr lang="ru-RU" sz="2000" dirty="0"/>
              <a:t>имя проекта</a:t>
            </a:r>
            <a:r>
              <a:rPr lang="en-US" sz="2000" dirty="0"/>
              <a:t>. </a:t>
            </a:r>
            <a:r>
              <a:rPr lang="ru-RU" sz="2400" dirty="0"/>
              <a:t>QPF </a:t>
            </a:r>
            <a:r>
              <a:rPr lang="en-US" sz="2400" dirty="0"/>
              <a:t>– (</a:t>
            </a:r>
            <a:r>
              <a:rPr lang="en-US" sz="2400" dirty="0" err="1"/>
              <a:t>Progect</a:t>
            </a:r>
            <a:r>
              <a:rPr lang="en-US" sz="2400" dirty="0"/>
              <a:t> File) </a:t>
            </a:r>
            <a:r>
              <a:rPr lang="ru-RU" sz="2400" dirty="0"/>
              <a:t>Файл проекта;</a:t>
            </a:r>
            <a:r>
              <a:rPr lang="uk-UA" sz="2400" b="0" dirty="0"/>
              <a:t> </a:t>
            </a:r>
            <a:r>
              <a:rPr lang="en-US" sz="2000" b="0" dirty="0"/>
              <a:t>&gt;</a:t>
            </a:r>
          </a:p>
          <a:p>
            <a:pPr marL="342900" indent="-342900" algn="l">
              <a:spcBef>
                <a:spcPct val="20000"/>
              </a:spcBef>
              <a:buClr>
                <a:schemeClr val="hlink"/>
              </a:buClr>
              <a:buSzPct val="100000"/>
              <a:buFont typeface="Wingdings" pitchFamily="2" charset="2"/>
              <a:buChar char="n"/>
            </a:pPr>
            <a:r>
              <a:rPr lang="ru-RU" sz="2000" b="0" dirty="0"/>
              <a:t>Хранит конфигурацию проекта</a:t>
            </a:r>
            <a:endParaRPr lang="en-US" sz="2000" b="0" dirty="0"/>
          </a:p>
          <a:p>
            <a:pPr marL="342900" indent="-342900" algn="l">
              <a:spcBef>
                <a:spcPct val="20000"/>
              </a:spcBef>
              <a:buClr>
                <a:schemeClr val="hlink"/>
              </a:buClr>
              <a:buSzPct val="100000"/>
              <a:buFont typeface="Wingdings" pitchFamily="2" charset="2"/>
              <a:buChar char="n"/>
            </a:pPr>
            <a:r>
              <a:rPr lang="ru-RU" sz="2000" b="0" dirty="0"/>
              <a:t>Может редактироваться в текстовом редакторе</a:t>
            </a:r>
            <a:endParaRPr lang="en-US" sz="2000" b="0" dirty="0"/>
          </a:p>
        </p:txBody>
      </p:sp>
      <p:pic>
        <p:nvPicPr>
          <p:cNvPr id="2150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40325" y="228600"/>
            <a:ext cx="3816350" cy="4484688"/>
          </a:xfrm>
          <a:noFill/>
        </p:spPr>
      </p:pic>
      <p:pic>
        <p:nvPicPr>
          <p:cNvPr id="2" name="Рисунок 1"/>
          <p:cNvPicPr>
            <a:picLocks noChangeAspect="1"/>
          </p:cNvPicPr>
          <p:nvPr/>
        </p:nvPicPr>
        <p:blipFill>
          <a:blip r:embed="rId3"/>
          <a:stretch>
            <a:fillRect/>
          </a:stretch>
        </p:blipFill>
        <p:spPr>
          <a:xfrm>
            <a:off x="945503" y="4450556"/>
            <a:ext cx="7195843" cy="229076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algn="ctr"/>
            <a:r>
              <a:rPr lang="ru-RU" sz="2800" smtClean="0"/>
              <a:t>Файлы с установками проекта</a:t>
            </a:r>
            <a:endParaRPr lang="en-US" sz="2800" smtClean="0"/>
          </a:p>
        </p:txBody>
      </p:sp>
      <p:sp>
        <p:nvSpPr>
          <p:cNvPr id="22531" name="Rectangle 3"/>
          <p:cNvSpPr>
            <a:spLocks noChangeArrowheads="1"/>
          </p:cNvSpPr>
          <p:nvPr/>
        </p:nvSpPr>
        <p:spPr bwMode="auto">
          <a:xfrm>
            <a:off x="369888" y="1204913"/>
            <a:ext cx="8347075"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Clr>
                <a:schemeClr val="hlink"/>
              </a:buClr>
              <a:buSzPct val="100000"/>
              <a:buFont typeface="Wingdings" pitchFamily="2" charset="2"/>
              <a:buChar char="n"/>
            </a:pPr>
            <a:r>
              <a:rPr lang="ru-RU" sz="2400" dirty="0"/>
              <a:t>*.QPF </a:t>
            </a:r>
            <a:r>
              <a:rPr lang="en-US" sz="2400" dirty="0"/>
              <a:t>– (</a:t>
            </a:r>
            <a:r>
              <a:rPr lang="en-US" sz="2400" dirty="0" err="1"/>
              <a:t>Progect</a:t>
            </a:r>
            <a:r>
              <a:rPr lang="en-US" sz="2400" dirty="0"/>
              <a:t> File) </a:t>
            </a:r>
            <a:r>
              <a:rPr lang="ru-RU" sz="2400" b="0" dirty="0"/>
              <a:t>Файл проекта;</a:t>
            </a:r>
            <a:endParaRPr lang="uk-UA" sz="2400" dirty="0"/>
          </a:p>
          <a:p>
            <a:pPr marL="342900" indent="-342900" algn="l">
              <a:spcBef>
                <a:spcPct val="20000"/>
              </a:spcBef>
              <a:buClr>
                <a:schemeClr val="hlink"/>
              </a:buClr>
              <a:buSzPct val="100000"/>
              <a:buFont typeface="Wingdings" pitchFamily="2" charset="2"/>
              <a:buChar char="n"/>
            </a:pPr>
            <a:r>
              <a:rPr lang="uk-UA" sz="2400" dirty="0"/>
              <a:t>*.QDF - </a:t>
            </a:r>
            <a:r>
              <a:rPr lang="en-US" sz="2400" dirty="0"/>
              <a:t>(Default File) </a:t>
            </a:r>
            <a:r>
              <a:rPr lang="ru-RU" sz="2400" b="0" dirty="0"/>
              <a:t>Назначения проекта, если пользователь не делает никаких назначений файл создается и используется по умолчанию;</a:t>
            </a:r>
            <a:endParaRPr lang="en-US" sz="2400" dirty="0"/>
          </a:p>
          <a:p>
            <a:pPr marL="342900" indent="-342900" algn="l">
              <a:spcBef>
                <a:spcPct val="20000"/>
              </a:spcBef>
              <a:buClr>
                <a:schemeClr val="hlink"/>
              </a:buClr>
              <a:buSzPct val="100000"/>
              <a:buFont typeface="Wingdings" pitchFamily="2" charset="2"/>
              <a:buChar char="n"/>
            </a:pPr>
            <a:r>
              <a:rPr lang="en-US" sz="2400" dirty="0"/>
              <a:t>*.QSF – (Setting File) </a:t>
            </a:r>
            <a:r>
              <a:rPr lang="ru-RU" sz="2400" b="0" dirty="0"/>
              <a:t>Сохраняются все назначения пользователя (назначения можно редактировать прямо в файле и сохранять).</a:t>
            </a:r>
            <a:endParaRPr lang="en-US" sz="2400" b="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*.QSF – (Setting File)</a:t>
            </a:r>
            <a:endParaRPr lang="uk-UA" dirty="0"/>
          </a:p>
        </p:txBody>
      </p:sp>
      <p:sp>
        <p:nvSpPr>
          <p:cNvPr id="3" name="Номер слайда 2"/>
          <p:cNvSpPr>
            <a:spLocks noGrp="1"/>
          </p:cNvSpPr>
          <p:nvPr>
            <p:ph type="sldNum" sz="quarter" idx="10"/>
          </p:nvPr>
        </p:nvSpPr>
        <p:spPr/>
        <p:txBody>
          <a:bodyPr/>
          <a:lstStyle/>
          <a:p>
            <a:pPr>
              <a:defRPr/>
            </a:pPr>
            <a:fld id="{76798024-C79F-4383-91C6-FCC62FE445CC}" type="slidenum">
              <a:rPr lang="en-US" smtClean="0"/>
              <a:pPr>
                <a:defRPr/>
              </a:pPr>
              <a:t>16</a:t>
            </a:fld>
            <a:endParaRPr lang="en-US"/>
          </a:p>
        </p:txBody>
      </p:sp>
      <p:pic>
        <p:nvPicPr>
          <p:cNvPr id="4" name="Рисунок 3"/>
          <p:cNvPicPr>
            <a:picLocks noChangeAspect="1"/>
          </p:cNvPicPr>
          <p:nvPr/>
        </p:nvPicPr>
        <p:blipFill>
          <a:blip r:embed="rId2"/>
          <a:stretch>
            <a:fillRect/>
          </a:stretch>
        </p:blipFill>
        <p:spPr>
          <a:xfrm>
            <a:off x="66675" y="1123950"/>
            <a:ext cx="9010650" cy="4610100"/>
          </a:xfrm>
          <a:prstGeom prst="rect">
            <a:avLst/>
          </a:prstGeom>
        </p:spPr>
      </p:pic>
    </p:spTree>
    <p:extLst>
      <p:ext uri="{BB962C8B-B14F-4D97-AF65-F5344CB8AC3E}">
        <p14:creationId xmlns:p14="http://schemas.microsoft.com/office/powerpoint/2010/main" val="232528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82750" y="1301750"/>
            <a:ext cx="5473700" cy="41783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555" name="Line 3"/>
          <p:cNvSpPr>
            <a:spLocks noChangeShapeType="1"/>
          </p:cNvSpPr>
          <p:nvPr/>
        </p:nvSpPr>
        <p:spPr bwMode="auto">
          <a:xfrm flipV="1">
            <a:off x="4419600" y="38100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56" name="Rectangle 4"/>
          <p:cNvSpPr>
            <a:spLocks noChangeArrowheads="1"/>
          </p:cNvSpPr>
          <p:nvPr/>
        </p:nvSpPr>
        <p:spPr bwMode="auto">
          <a:xfrm>
            <a:off x="5726113" y="1538288"/>
            <a:ext cx="1130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557" name="Rectangle 5"/>
          <p:cNvSpPr>
            <a:spLocks noChangeArrowheads="1"/>
          </p:cNvSpPr>
          <p:nvPr/>
        </p:nvSpPr>
        <p:spPr bwMode="auto">
          <a:xfrm>
            <a:off x="5791200" y="1524000"/>
            <a:ext cx="8905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None/>
            </a:pPr>
            <a:r>
              <a:rPr lang="en-US" sz="1200" b="0"/>
              <a:t>Quartus II</a:t>
            </a:r>
          </a:p>
          <a:p>
            <a:pPr>
              <a:buFontTx/>
              <a:buNone/>
            </a:pPr>
            <a:r>
              <a:rPr lang="ru-RU" sz="1200" b="0"/>
              <a:t>Редактор </a:t>
            </a:r>
          </a:p>
          <a:p>
            <a:pPr>
              <a:buFontTx/>
              <a:buNone/>
            </a:pPr>
            <a:r>
              <a:rPr lang="ru-RU" sz="1200" b="0"/>
              <a:t>памяти</a:t>
            </a:r>
            <a:endParaRPr lang="en-US" sz="1200" b="0"/>
          </a:p>
        </p:txBody>
      </p:sp>
      <p:sp>
        <p:nvSpPr>
          <p:cNvPr id="23558" name="Rectangle 6"/>
          <p:cNvSpPr>
            <a:spLocks noChangeArrowheads="1"/>
          </p:cNvSpPr>
          <p:nvPr/>
        </p:nvSpPr>
        <p:spPr bwMode="auto">
          <a:xfrm>
            <a:off x="3883025" y="1538288"/>
            <a:ext cx="1130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559" name="Rectangle 7"/>
          <p:cNvSpPr>
            <a:spLocks noChangeArrowheads="1"/>
          </p:cNvSpPr>
          <p:nvPr/>
        </p:nvSpPr>
        <p:spPr bwMode="auto">
          <a:xfrm>
            <a:off x="3962400" y="1524000"/>
            <a:ext cx="977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None/>
            </a:pPr>
            <a:r>
              <a:rPr lang="en-US" sz="1200" b="0"/>
              <a:t>Quartus II</a:t>
            </a:r>
          </a:p>
          <a:p>
            <a:pPr>
              <a:buFontTx/>
              <a:buNone/>
            </a:pPr>
            <a:r>
              <a:rPr lang="ru-RU" sz="1200" b="0"/>
              <a:t>Текстовый </a:t>
            </a:r>
          </a:p>
          <a:p>
            <a:pPr>
              <a:buFontTx/>
              <a:buNone/>
            </a:pPr>
            <a:r>
              <a:rPr lang="ru-RU" sz="1200" b="0"/>
              <a:t>редактор</a:t>
            </a:r>
            <a:endParaRPr lang="en-US" sz="1200" b="0"/>
          </a:p>
        </p:txBody>
      </p:sp>
      <p:grpSp>
        <p:nvGrpSpPr>
          <p:cNvPr id="23560" name="Group 121"/>
          <p:cNvGrpSpPr>
            <a:grpSpLocks/>
          </p:cNvGrpSpPr>
          <p:nvPr/>
        </p:nvGrpSpPr>
        <p:grpSpPr bwMode="auto">
          <a:xfrm>
            <a:off x="2057400" y="1524000"/>
            <a:ext cx="1114425" cy="673100"/>
            <a:chOff x="1296" y="912"/>
            <a:chExt cx="702" cy="424"/>
          </a:xfrm>
        </p:grpSpPr>
        <p:sp>
          <p:nvSpPr>
            <p:cNvPr id="23671" name="Rectangle 9"/>
            <p:cNvSpPr>
              <a:spLocks noChangeArrowheads="1"/>
            </p:cNvSpPr>
            <p:nvPr/>
          </p:nvSpPr>
          <p:spPr bwMode="auto">
            <a:xfrm>
              <a:off x="1296" y="912"/>
              <a:ext cx="702" cy="4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72" name="Rectangle 10"/>
            <p:cNvSpPr>
              <a:spLocks noChangeArrowheads="1"/>
            </p:cNvSpPr>
            <p:nvPr/>
          </p:nvSpPr>
          <p:spPr bwMode="auto">
            <a:xfrm>
              <a:off x="1392" y="912"/>
              <a:ext cx="55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buFontTx/>
                <a:buNone/>
              </a:pPr>
              <a:r>
                <a:rPr lang="en-US" sz="1200" b="0"/>
                <a:t>Quartus II</a:t>
              </a:r>
            </a:p>
            <a:p>
              <a:pPr>
                <a:buFontTx/>
                <a:buNone/>
              </a:pPr>
              <a:r>
                <a:rPr lang="ru-RU" sz="1200" b="0"/>
                <a:t>Схемный </a:t>
              </a:r>
            </a:p>
            <a:p>
              <a:pPr>
                <a:buFontTx/>
                <a:buNone/>
              </a:pPr>
              <a:r>
                <a:rPr lang="ru-RU" sz="1200" b="0"/>
                <a:t>редактор</a:t>
              </a:r>
              <a:endParaRPr lang="en-US" sz="1200" b="0"/>
            </a:p>
          </p:txBody>
        </p:sp>
      </p:grpSp>
      <p:grpSp>
        <p:nvGrpSpPr>
          <p:cNvPr id="23561" name="Group 11"/>
          <p:cNvGrpSpPr>
            <a:grpSpLocks/>
          </p:cNvGrpSpPr>
          <p:nvPr/>
        </p:nvGrpSpPr>
        <p:grpSpPr bwMode="auto">
          <a:xfrm>
            <a:off x="4025900" y="3057525"/>
            <a:ext cx="774700" cy="777875"/>
            <a:chOff x="2582" y="2020"/>
            <a:chExt cx="394" cy="400"/>
          </a:xfrm>
        </p:grpSpPr>
        <p:sp>
          <p:nvSpPr>
            <p:cNvPr id="23666" name="Rectangle 12"/>
            <p:cNvSpPr>
              <a:spLocks noChangeArrowheads="1"/>
            </p:cNvSpPr>
            <p:nvPr/>
          </p:nvSpPr>
          <p:spPr bwMode="auto">
            <a:xfrm>
              <a:off x="2644" y="2044"/>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7" name="Oval 13"/>
            <p:cNvSpPr>
              <a:spLocks noChangeArrowheads="1"/>
            </p:cNvSpPr>
            <p:nvPr/>
          </p:nvSpPr>
          <p:spPr bwMode="auto">
            <a:xfrm>
              <a:off x="2644" y="2020"/>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8" name="Oval 14"/>
            <p:cNvSpPr>
              <a:spLocks noChangeArrowheads="1"/>
            </p:cNvSpPr>
            <p:nvPr/>
          </p:nvSpPr>
          <p:spPr bwMode="auto">
            <a:xfrm>
              <a:off x="2644" y="2380"/>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9" name="Rectangle 15"/>
            <p:cNvSpPr>
              <a:spLocks noChangeArrowheads="1"/>
            </p:cNvSpPr>
            <p:nvPr/>
          </p:nvSpPr>
          <p:spPr bwMode="auto">
            <a:xfrm>
              <a:off x="2652" y="2359"/>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70" name="Rectangle 16"/>
            <p:cNvSpPr>
              <a:spLocks noChangeArrowheads="1"/>
            </p:cNvSpPr>
            <p:nvPr/>
          </p:nvSpPr>
          <p:spPr bwMode="auto">
            <a:xfrm>
              <a:off x="2582" y="2045"/>
              <a:ext cx="39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Top-Level File</a:t>
              </a:r>
            </a:p>
          </p:txBody>
        </p:sp>
      </p:grpSp>
      <p:grpSp>
        <p:nvGrpSpPr>
          <p:cNvPr id="23562" name="Group 17"/>
          <p:cNvGrpSpPr>
            <a:grpSpLocks/>
          </p:cNvGrpSpPr>
          <p:nvPr/>
        </p:nvGrpSpPr>
        <p:grpSpPr bwMode="auto">
          <a:xfrm>
            <a:off x="1752600" y="4267200"/>
            <a:ext cx="625475" cy="635000"/>
            <a:chOff x="1104" y="2688"/>
            <a:chExt cx="394" cy="400"/>
          </a:xfrm>
        </p:grpSpPr>
        <p:grpSp>
          <p:nvGrpSpPr>
            <p:cNvPr id="23660" name="Group 18"/>
            <p:cNvGrpSpPr>
              <a:grpSpLocks/>
            </p:cNvGrpSpPr>
            <p:nvPr/>
          </p:nvGrpSpPr>
          <p:grpSpPr bwMode="auto">
            <a:xfrm>
              <a:off x="1152" y="2688"/>
              <a:ext cx="280" cy="400"/>
              <a:chOff x="1305" y="2692"/>
              <a:chExt cx="280" cy="400"/>
            </a:xfrm>
          </p:grpSpPr>
          <p:sp>
            <p:nvSpPr>
              <p:cNvPr id="23662" name="Rectangle 19"/>
              <p:cNvSpPr>
                <a:spLocks noChangeArrowheads="1"/>
              </p:cNvSpPr>
              <p:nvPr/>
            </p:nvSpPr>
            <p:spPr bwMode="auto">
              <a:xfrm>
                <a:off x="1305"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3" name="Oval 20"/>
              <p:cNvSpPr>
                <a:spLocks noChangeArrowheads="1"/>
              </p:cNvSpPr>
              <p:nvPr/>
            </p:nvSpPr>
            <p:spPr bwMode="auto">
              <a:xfrm>
                <a:off x="1305"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4" name="Oval 21"/>
              <p:cNvSpPr>
                <a:spLocks noChangeArrowheads="1"/>
              </p:cNvSpPr>
              <p:nvPr/>
            </p:nvSpPr>
            <p:spPr bwMode="auto">
              <a:xfrm>
                <a:off x="1305"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65" name="Rectangle 22"/>
              <p:cNvSpPr>
                <a:spLocks noChangeArrowheads="1"/>
              </p:cNvSpPr>
              <p:nvPr/>
            </p:nvSpPr>
            <p:spPr bwMode="auto">
              <a:xfrm>
                <a:off x="1313"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grpSp>
        <p:sp>
          <p:nvSpPr>
            <p:cNvPr id="23661" name="Rectangle 23"/>
            <p:cNvSpPr>
              <a:spLocks noChangeArrowheads="1"/>
            </p:cNvSpPr>
            <p:nvPr/>
          </p:nvSpPr>
          <p:spPr bwMode="auto">
            <a:xfrm>
              <a:off x="1104" y="2784"/>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.bdf</a:t>
              </a:r>
            </a:p>
            <a:p>
              <a:pPr>
                <a:buFontTx/>
                <a:buNone/>
              </a:pPr>
              <a:r>
                <a:rPr lang="en-US" sz="1200" b="0"/>
                <a:t>.gdf</a:t>
              </a:r>
            </a:p>
          </p:txBody>
        </p:sp>
      </p:grpSp>
      <p:sp>
        <p:nvSpPr>
          <p:cNvPr id="23563" name="Line 24"/>
          <p:cNvSpPr>
            <a:spLocks noChangeShapeType="1"/>
          </p:cNvSpPr>
          <p:nvPr/>
        </p:nvSpPr>
        <p:spPr bwMode="auto">
          <a:xfrm>
            <a:off x="2057400" y="4038600"/>
            <a:ext cx="41592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64" name="Line 25"/>
          <p:cNvSpPr>
            <a:spLocks noChangeShapeType="1"/>
          </p:cNvSpPr>
          <p:nvPr/>
        </p:nvSpPr>
        <p:spPr bwMode="auto">
          <a:xfrm flipV="1">
            <a:off x="2057400" y="4038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65" name="Line 26"/>
          <p:cNvSpPr>
            <a:spLocks noChangeShapeType="1"/>
          </p:cNvSpPr>
          <p:nvPr/>
        </p:nvSpPr>
        <p:spPr bwMode="auto">
          <a:xfrm flipV="1">
            <a:off x="2590800" y="4038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66" name="Line 27"/>
          <p:cNvSpPr>
            <a:spLocks noChangeShapeType="1"/>
          </p:cNvSpPr>
          <p:nvPr/>
        </p:nvSpPr>
        <p:spPr bwMode="auto">
          <a:xfrm flipV="1">
            <a:off x="3733800" y="4038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67" name="Line 28"/>
          <p:cNvSpPr>
            <a:spLocks noChangeShapeType="1"/>
          </p:cNvSpPr>
          <p:nvPr/>
        </p:nvSpPr>
        <p:spPr bwMode="auto">
          <a:xfrm flipV="1">
            <a:off x="4343400" y="4038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68" name="Rectangle 29"/>
          <p:cNvSpPr>
            <a:spLocks noChangeArrowheads="1"/>
          </p:cNvSpPr>
          <p:nvPr/>
        </p:nvSpPr>
        <p:spPr bwMode="auto">
          <a:xfrm>
            <a:off x="4648200" y="2971800"/>
            <a:ext cx="220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200" b="0"/>
              <a:t>Файл верхнего уровня в иерархии описания проекта - </a:t>
            </a:r>
            <a:r>
              <a:rPr lang="en-US" sz="1200" b="0"/>
              <a:t> .bdf, .tdf, .vhd, .vhdl, .v, .vlg, .edif or .edf</a:t>
            </a:r>
          </a:p>
        </p:txBody>
      </p:sp>
      <p:grpSp>
        <p:nvGrpSpPr>
          <p:cNvPr id="23569" name="Group 30"/>
          <p:cNvGrpSpPr>
            <a:grpSpLocks/>
          </p:cNvGrpSpPr>
          <p:nvPr/>
        </p:nvGrpSpPr>
        <p:grpSpPr bwMode="auto">
          <a:xfrm>
            <a:off x="2286000" y="4267200"/>
            <a:ext cx="612775" cy="638175"/>
            <a:chOff x="1488" y="2718"/>
            <a:chExt cx="386" cy="402"/>
          </a:xfrm>
        </p:grpSpPr>
        <p:grpSp>
          <p:nvGrpSpPr>
            <p:cNvPr id="23654" name="Group 31"/>
            <p:cNvGrpSpPr>
              <a:grpSpLocks/>
            </p:cNvGrpSpPr>
            <p:nvPr/>
          </p:nvGrpSpPr>
          <p:grpSpPr bwMode="auto">
            <a:xfrm>
              <a:off x="1550" y="2718"/>
              <a:ext cx="274" cy="402"/>
              <a:chOff x="1737" y="2692"/>
              <a:chExt cx="280" cy="400"/>
            </a:xfrm>
          </p:grpSpPr>
          <p:sp>
            <p:nvSpPr>
              <p:cNvPr id="23656" name="Rectangle 32"/>
              <p:cNvSpPr>
                <a:spLocks noChangeArrowheads="1"/>
              </p:cNvSpPr>
              <p:nvPr/>
            </p:nvSpPr>
            <p:spPr bwMode="auto">
              <a:xfrm>
                <a:off x="1737"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tIns="91440" bIns="0" anchor="ctr"/>
              <a:lstStyle/>
              <a:p>
                <a:endParaRPr lang="uk-UA"/>
              </a:p>
            </p:txBody>
          </p:sp>
          <p:sp>
            <p:nvSpPr>
              <p:cNvPr id="23657" name="Oval 33"/>
              <p:cNvSpPr>
                <a:spLocks noChangeArrowheads="1"/>
              </p:cNvSpPr>
              <p:nvPr/>
            </p:nvSpPr>
            <p:spPr bwMode="auto">
              <a:xfrm>
                <a:off x="1737"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91440" bIns="0" anchor="ctr"/>
              <a:lstStyle/>
              <a:p>
                <a:endParaRPr lang="uk-UA"/>
              </a:p>
            </p:txBody>
          </p:sp>
          <p:sp>
            <p:nvSpPr>
              <p:cNvPr id="23658" name="Oval 34"/>
              <p:cNvSpPr>
                <a:spLocks noChangeArrowheads="1"/>
              </p:cNvSpPr>
              <p:nvPr/>
            </p:nvSpPr>
            <p:spPr bwMode="auto">
              <a:xfrm>
                <a:off x="1737"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91440" bIns="0" anchor="ctr"/>
              <a:lstStyle/>
              <a:p>
                <a:endParaRPr lang="uk-UA"/>
              </a:p>
            </p:txBody>
          </p:sp>
          <p:sp>
            <p:nvSpPr>
              <p:cNvPr id="23659" name="Rectangle 35"/>
              <p:cNvSpPr>
                <a:spLocks noChangeArrowheads="1"/>
              </p:cNvSpPr>
              <p:nvPr/>
            </p:nvSpPr>
            <p:spPr bwMode="auto">
              <a:xfrm>
                <a:off x="1745"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tIns="91440" bIns="0" anchor="ctr"/>
              <a:lstStyle/>
              <a:p>
                <a:endParaRPr lang="uk-UA"/>
              </a:p>
            </p:txBody>
          </p:sp>
        </p:grpSp>
        <p:sp>
          <p:nvSpPr>
            <p:cNvPr id="23655" name="Rectangle 36"/>
            <p:cNvSpPr>
              <a:spLocks noChangeArrowheads="1"/>
            </p:cNvSpPr>
            <p:nvPr/>
          </p:nvSpPr>
          <p:spPr bwMode="auto">
            <a:xfrm>
              <a:off x="1488" y="2788"/>
              <a:ext cx="3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91440" rIns="92075" bIns="0">
              <a:spAutoFit/>
            </a:bodyPr>
            <a:lstStyle/>
            <a:p>
              <a:pPr>
                <a:buFontTx/>
                <a:buNone/>
              </a:pPr>
              <a:r>
                <a:rPr lang="en-US" sz="1200" b="0"/>
                <a:t>.bsf</a:t>
              </a:r>
            </a:p>
          </p:txBody>
        </p:sp>
      </p:grpSp>
      <p:grpSp>
        <p:nvGrpSpPr>
          <p:cNvPr id="23570" name="Group 37"/>
          <p:cNvGrpSpPr>
            <a:grpSpLocks/>
          </p:cNvGrpSpPr>
          <p:nvPr/>
        </p:nvGrpSpPr>
        <p:grpSpPr bwMode="auto">
          <a:xfrm>
            <a:off x="3429000" y="4267200"/>
            <a:ext cx="625475" cy="635000"/>
            <a:chOff x="2304" y="2718"/>
            <a:chExt cx="394" cy="400"/>
          </a:xfrm>
        </p:grpSpPr>
        <p:grpSp>
          <p:nvGrpSpPr>
            <p:cNvPr id="23648" name="Group 38"/>
            <p:cNvGrpSpPr>
              <a:grpSpLocks/>
            </p:cNvGrpSpPr>
            <p:nvPr/>
          </p:nvGrpSpPr>
          <p:grpSpPr bwMode="auto">
            <a:xfrm>
              <a:off x="2366" y="2718"/>
              <a:ext cx="280" cy="400"/>
              <a:chOff x="2553" y="2692"/>
              <a:chExt cx="280" cy="400"/>
            </a:xfrm>
          </p:grpSpPr>
          <p:sp>
            <p:nvSpPr>
              <p:cNvPr id="23650" name="Rectangle 39"/>
              <p:cNvSpPr>
                <a:spLocks noChangeArrowheads="1"/>
              </p:cNvSpPr>
              <p:nvPr/>
            </p:nvSpPr>
            <p:spPr bwMode="auto">
              <a:xfrm>
                <a:off x="2553"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51" name="Oval 40"/>
              <p:cNvSpPr>
                <a:spLocks noChangeArrowheads="1"/>
              </p:cNvSpPr>
              <p:nvPr/>
            </p:nvSpPr>
            <p:spPr bwMode="auto">
              <a:xfrm>
                <a:off x="2553"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52" name="Oval 41"/>
              <p:cNvSpPr>
                <a:spLocks noChangeArrowheads="1"/>
              </p:cNvSpPr>
              <p:nvPr/>
            </p:nvSpPr>
            <p:spPr bwMode="auto">
              <a:xfrm>
                <a:off x="2553"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53" name="Rectangle 42"/>
              <p:cNvSpPr>
                <a:spLocks noChangeArrowheads="1"/>
              </p:cNvSpPr>
              <p:nvPr/>
            </p:nvSpPr>
            <p:spPr bwMode="auto">
              <a:xfrm>
                <a:off x="2561"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grpSp>
        <p:sp>
          <p:nvSpPr>
            <p:cNvPr id="23649" name="Rectangle 43"/>
            <p:cNvSpPr>
              <a:spLocks noChangeArrowheads="1"/>
            </p:cNvSpPr>
            <p:nvPr/>
          </p:nvSpPr>
          <p:spPr bwMode="auto">
            <a:xfrm>
              <a:off x="2304" y="2832"/>
              <a:ext cx="3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.vhd</a:t>
              </a:r>
            </a:p>
          </p:txBody>
        </p:sp>
      </p:grpSp>
      <p:sp>
        <p:nvSpPr>
          <p:cNvPr id="23571" name="Rectangle 44"/>
          <p:cNvSpPr>
            <a:spLocks noChangeArrowheads="1"/>
          </p:cNvSpPr>
          <p:nvPr/>
        </p:nvSpPr>
        <p:spPr bwMode="auto">
          <a:xfrm>
            <a:off x="1600200" y="5029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Block</a:t>
            </a:r>
          </a:p>
          <a:p>
            <a:pPr>
              <a:buFontTx/>
              <a:buNone/>
            </a:pPr>
            <a:r>
              <a:rPr lang="en-US" sz="1200" b="0"/>
              <a:t>File</a:t>
            </a:r>
          </a:p>
        </p:txBody>
      </p:sp>
      <p:sp>
        <p:nvSpPr>
          <p:cNvPr id="23572" name="Rectangle 45"/>
          <p:cNvSpPr>
            <a:spLocks noChangeArrowheads="1"/>
          </p:cNvSpPr>
          <p:nvPr/>
        </p:nvSpPr>
        <p:spPr bwMode="auto">
          <a:xfrm>
            <a:off x="2209800" y="5029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Symbol</a:t>
            </a:r>
          </a:p>
          <a:p>
            <a:pPr>
              <a:buFontTx/>
              <a:buNone/>
            </a:pPr>
            <a:r>
              <a:rPr lang="en-US" sz="1200" b="0"/>
              <a:t>File</a:t>
            </a:r>
          </a:p>
        </p:txBody>
      </p:sp>
      <p:sp>
        <p:nvSpPr>
          <p:cNvPr id="23573" name="Rectangle 46"/>
          <p:cNvSpPr>
            <a:spLocks noChangeArrowheads="1"/>
          </p:cNvSpPr>
          <p:nvPr/>
        </p:nvSpPr>
        <p:spPr bwMode="auto">
          <a:xfrm>
            <a:off x="3429000" y="5029200"/>
            <a:ext cx="69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Text</a:t>
            </a:r>
          </a:p>
          <a:p>
            <a:pPr>
              <a:buFontTx/>
              <a:buNone/>
            </a:pPr>
            <a:r>
              <a:rPr lang="en-US" sz="1200" b="0"/>
              <a:t>File</a:t>
            </a:r>
          </a:p>
        </p:txBody>
      </p:sp>
      <p:sp>
        <p:nvSpPr>
          <p:cNvPr id="23574" name="Rectangle 47"/>
          <p:cNvSpPr>
            <a:spLocks noChangeArrowheads="1"/>
          </p:cNvSpPr>
          <p:nvPr/>
        </p:nvSpPr>
        <p:spPr bwMode="auto">
          <a:xfrm>
            <a:off x="5676900" y="5029200"/>
            <a:ext cx="69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Text</a:t>
            </a:r>
          </a:p>
          <a:p>
            <a:pPr>
              <a:buFontTx/>
              <a:buNone/>
            </a:pPr>
            <a:r>
              <a:rPr lang="en-US" sz="1200" b="0"/>
              <a:t>File</a:t>
            </a:r>
          </a:p>
        </p:txBody>
      </p:sp>
      <p:grpSp>
        <p:nvGrpSpPr>
          <p:cNvPr id="23575" name="Group 48"/>
          <p:cNvGrpSpPr>
            <a:grpSpLocks/>
          </p:cNvGrpSpPr>
          <p:nvPr/>
        </p:nvGrpSpPr>
        <p:grpSpPr bwMode="auto">
          <a:xfrm>
            <a:off x="4038600" y="4267200"/>
            <a:ext cx="696913" cy="1212850"/>
            <a:chOff x="5321" y="2718"/>
            <a:chExt cx="439" cy="764"/>
          </a:xfrm>
        </p:grpSpPr>
        <p:grpSp>
          <p:nvGrpSpPr>
            <p:cNvPr id="23641" name="Group 49"/>
            <p:cNvGrpSpPr>
              <a:grpSpLocks/>
            </p:cNvGrpSpPr>
            <p:nvPr/>
          </p:nvGrpSpPr>
          <p:grpSpPr bwMode="auto">
            <a:xfrm>
              <a:off x="5385" y="2718"/>
              <a:ext cx="280" cy="400"/>
              <a:chOff x="3945" y="2692"/>
              <a:chExt cx="280" cy="400"/>
            </a:xfrm>
          </p:grpSpPr>
          <p:sp>
            <p:nvSpPr>
              <p:cNvPr id="23644" name="Rectangle 50"/>
              <p:cNvSpPr>
                <a:spLocks noChangeArrowheads="1"/>
              </p:cNvSpPr>
              <p:nvPr/>
            </p:nvSpPr>
            <p:spPr bwMode="auto">
              <a:xfrm>
                <a:off x="3945"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45" name="Oval 51"/>
              <p:cNvSpPr>
                <a:spLocks noChangeArrowheads="1"/>
              </p:cNvSpPr>
              <p:nvPr/>
            </p:nvSpPr>
            <p:spPr bwMode="auto">
              <a:xfrm>
                <a:off x="3945"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46" name="Oval 52"/>
              <p:cNvSpPr>
                <a:spLocks noChangeArrowheads="1"/>
              </p:cNvSpPr>
              <p:nvPr/>
            </p:nvSpPr>
            <p:spPr bwMode="auto">
              <a:xfrm>
                <a:off x="3945"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47" name="Rectangle 53"/>
              <p:cNvSpPr>
                <a:spLocks noChangeArrowheads="1"/>
              </p:cNvSpPr>
              <p:nvPr/>
            </p:nvSpPr>
            <p:spPr bwMode="auto">
              <a:xfrm>
                <a:off x="3953"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grpSp>
        <p:sp>
          <p:nvSpPr>
            <p:cNvPr id="23642" name="Rectangle 54"/>
            <p:cNvSpPr>
              <a:spLocks noChangeArrowheads="1"/>
            </p:cNvSpPr>
            <p:nvPr/>
          </p:nvSpPr>
          <p:spPr bwMode="auto">
            <a:xfrm>
              <a:off x="5323" y="2832"/>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.v</a:t>
              </a:r>
            </a:p>
            <a:p>
              <a:pPr>
                <a:buFontTx/>
                <a:buNone/>
              </a:pPr>
              <a:endParaRPr lang="en-US" sz="1200" b="0"/>
            </a:p>
          </p:txBody>
        </p:sp>
        <p:sp>
          <p:nvSpPr>
            <p:cNvPr id="23643" name="Rectangle 55"/>
            <p:cNvSpPr>
              <a:spLocks noChangeArrowheads="1"/>
            </p:cNvSpPr>
            <p:nvPr/>
          </p:nvSpPr>
          <p:spPr bwMode="auto">
            <a:xfrm>
              <a:off x="5321" y="3194"/>
              <a:ext cx="4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Text</a:t>
              </a:r>
            </a:p>
            <a:p>
              <a:pPr>
                <a:buFontTx/>
                <a:buNone/>
              </a:pPr>
              <a:r>
                <a:rPr lang="en-US" sz="1200" b="0"/>
                <a:t>File</a:t>
              </a:r>
            </a:p>
          </p:txBody>
        </p:sp>
      </p:grpSp>
      <p:sp>
        <p:nvSpPr>
          <p:cNvPr id="23576" name="Line 56"/>
          <p:cNvSpPr>
            <a:spLocks noChangeShapeType="1"/>
          </p:cNvSpPr>
          <p:nvPr/>
        </p:nvSpPr>
        <p:spPr bwMode="auto">
          <a:xfrm flipV="1">
            <a:off x="43434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77" name="Line 57"/>
          <p:cNvSpPr>
            <a:spLocks noChangeShapeType="1"/>
          </p:cNvSpPr>
          <p:nvPr/>
        </p:nvSpPr>
        <p:spPr bwMode="auto">
          <a:xfrm flipV="1">
            <a:off x="6019800" y="5627688"/>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78" name="Rectangle 58"/>
          <p:cNvSpPr>
            <a:spLocks noChangeArrowheads="1"/>
          </p:cNvSpPr>
          <p:nvPr/>
        </p:nvSpPr>
        <p:spPr bwMode="auto">
          <a:xfrm>
            <a:off x="5032375" y="5795963"/>
            <a:ext cx="2054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200" b="0"/>
              <a:t>Импортируются из других средств автоматизации проектирования</a:t>
            </a:r>
            <a:endParaRPr lang="en-US" sz="1200" b="0"/>
          </a:p>
        </p:txBody>
      </p:sp>
      <p:sp>
        <p:nvSpPr>
          <p:cNvPr id="23579" name="Line 59"/>
          <p:cNvSpPr>
            <a:spLocks noChangeShapeType="1"/>
          </p:cNvSpPr>
          <p:nvPr/>
        </p:nvSpPr>
        <p:spPr bwMode="auto">
          <a:xfrm flipV="1">
            <a:off x="60198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80" name="Line 60"/>
          <p:cNvSpPr>
            <a:spLocks noChangeShapeType="1"/>
          </p:cNvSpPr>
          <p:nvPr/>
        </p:nvSpPr>
        <p:spPr bwMode="auto">
          <a:xfrm flipH="1">
            <a:off x="6324600" y="3048000"/>
            <a:ext cx="973138" cy="10668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
        <p:nvSpPr>
          <p:cNvPr id="23581" name="AutoShape 61"/>
          <p:cNvSpPr>
            <a:spLocks noChangeArrowheads="1"/>
          </p:cNvSpPr>
          <p:nvPr/>
        </p:nvSpPr>
        <p:spPr bwMode="auto">
          <a:xfrm>
            <a:off x="7315200" y="2590800"/>
            <a:ext cx="1676400" cy="1041400"/>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582" name="Rectangle 62"/>
          <p:cNvSpPr>
            <a:spLocks noChangeArrowheads="1"/>
          </p:cNvSpPr>
          <p:nvPr/>
        </p:nvSpPr>
        <p:spPr bwMode="auto">
          <a:xfrm>
            <a:off x="7315200" y="2667000"/>
            <a:ext cx="16414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en-US"/>
              <a:t>Mentor Graphics,</a:t>
            </a:r>
          </a:p>
          <a:p>
            <a:pPr algn="l">
              <a:buFontTx/>
              <a:buNone/>
            </a:pPr>
            <a:r>
              <a:rPr lang="en-US"/>
              <a:t>Synopsys,</a:t>
            </a:r>
          </a:p>
          <a:p>
            <a:pPr algn="l">
              <a:buFontTx/>
              <a:buNone/>
            </a:pPr>
            <a:r>
              <a:rPr lang="en-US"/>
              <a:t>Synplicity,</a:t>
            </a:r>
          </a:p>
          <a:p>
            <a:pPr algn="l">
              <a:buFontTx/>
              <a:buNone/>
            </a:pPr>
            <a:r>
              <a:rPr lang="en-US"/>
              <a:t>etc...</a:t>
            </a:r>
          </a:p>
        </p:txBody>
      </p:sp>
      <p:sp>
        <p:nvSpPr>
          <p:cNvPr id="23583" name="Line 63"/>
          <p:cNvSpPr>
            <a:spLocks noChangeShapeType="1"/>
          </p:cNvSpPr>
          <p:nvPr/>
        </p:nvSpPr>
        <p:spPr bwMode="auto">
          <a:xfrm>
            <a:off x="1981200" y="5638800"/>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84" name="Line 64"/>
          <p:cNvSpPr>
            <a:spLocks noChangeShapeType="1"/>
          </p:cNvSpPr>
          <p:nvPr/>
        </p:nvSpPr>
        <p:spPr bwMode="auto">
          <a:xfrm flipV="1">
            <a:off x="19812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85" name="Line 65"/>
          <p:cNvSpPr>
            <a:spLocks noChangeShapeType="1"/>
          </p:cNvSpPr>
          <p:nvPr/>
        </p:nvSpPr>
        <p:spPr bwMode="auto">
          <a:xfrm flipV="1">
            <a:off x="38100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86" name="Line 66"/>
          <p:cNvSpPr>
            <a:spLocks noChangeShapeType="1"/>
          </p:cNvSpPr>
          <p:nvPr/>
        </p:nvSpPr>
        <p:spPr bwMode="auto">
          <a:xfrm flipV="1">
            <a:off x="3048000" y="56388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87" name="Rectangle 67"/>
          <p:cNvSpPr>
            <a:spLocks noChangeArrowheads="1"/>
          </p:cNvSpPr>
          <p:nvPr/>
        </p:nvSpPr>
        <p:spPr bwMode="auto">
          <a:xfrm>
            <a:off x="2033588" y="5778500"/>
            <a:ext cx="2386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200" b="0"/>
              <a:t>Создаются в пакете</a:t>
            </a:r>
            <a:r>
              <a:rPr lang="en-US" sz="1200" b="0"/>
              <a:t> Quartus II</a:t>
            </a:r>
          </a:p>
        </p:txBody>
      </p:sp>
      <p:sp>
        <p:nvSpPr>
          <p:cNvPr id="23588" name="Line 68"/>
          <p:cNvSpPr>
            <a:spLocks noChangeShapeType="1"/>
          </p:cNvSpPr>
          <p:nvPr/>
        </p:nvSpPr>
        <p:spPr bwMode="auto">
          <a:xfrm flipV="1">
            <a:off x="26670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23589" name="Group 69"/>
          <p:cNvGrpSpPr>
            <a:grpSpLocks/>
          </p:cNvGrpSpPr>
          <p:nvPr/>
        </p:nvGrpSpPr>
        <p:grpSpPr bwMode="auto">
          <a:xfrm>
            <a:off x="228600" y="2590800"/>
            <a:ext cx="976313" cy="314325"/>
            <a:chOff x="193" y="1000"/>
            <a:chExt cx="615" cy="198"/>
          </a:xfrm>
        </p:grpSpPr>
        <p:sp>
          <p:nvSpPr>
            <p:cNvPr id="23639" name="AutoShape 70"/>
            <p:cNvSpPr>
              <a:spLocks noChangeArrowheads="1"/>
            </p:cNvSpPr>
            <p:nvPr/>
          </p:nvSpPr>
          <p:spPr bwMode="auto">
            <a:xfrm>
              <a:off x="193" y="1000"/>
              <a:ext cx="615" cy="192"/>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40" name="Rectangle 71"/>
            <p:cNvSpPr>
              <a:spLocks noChangeArrowheads="1"/>
            </p:cNvSpPr>
            <p:nvPr/>
          </p:nvSpPr>
          <p:spPr bwMode="auto">
            <a:xfrm>
              <a:off x="280" y="1006"/>
              <a:ext cx="42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en-US"/>
                <a:t>VHDL</a:t>
              </a:r>
            </a:p>
          </p:txBody>
        </p:sp>
      </p:grpSp>
      <p:grpSp>
        <p:nvGrpSpPr>
          <p:cNvPr id="23590" name="Group 72"/>
          <p:cNvGrpSpPr>
            <a:grpSpLocks/>
          </p:cNvGrpSpPr>
          <p:nvPr/>
        </p:nvGrpSpPr>
        <p:grpSpPr bwMode="auto">
          <a:xfrm>
            <a:off x="228600" y="3581400"/>
            <a:ext cx="990600" cy="314325"/>
            <a:chOff x="96" y="1770"/>
            <a:chExt cx="624" cy="198"/>
          </a:xfrm>
        </p:grpSpPr>
        <p:sp>
          <p:nvSpPr>
            <p:cNvPr id="23637" name="AutoShape 73"/>
            <p:cNvSpPr>
              <a:spLocks noChangeArrowheads="1"/>
            </p:cNvSpPr>
            <p:nvPr/>
          </p:nvSpPr>
          <p:spPr bwMode="auto">
            <a:xfrm>
              <a:off x="105" y="1770"/>
              <a:ext cx="615" cy="192"/>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38" name="Rectangle 74"/>
            <p:cNvSpPr>
              <a:spLocks noChangeArrowheads="1"/>
            </p:cNvSpPr>
            <p:nvPr/>
          </p:nvSpPr>
          <p:spPr bwMode="auto">
            <a:xfrm>
              <a:off x="96" y="1776"/>
              <a:ext cx="5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ru-RU"/>
                <a:t>Символ </a:t>
              </a:r>
              <a:endParaRPr lang="en-US"/>
            </a:p>
          </p:txBody>
        </p:sp>
      </p:grpSp>
      <p:grpSp>
        <p:nvGrpSpPr>
          <p:cNvPr id="23591" name="Group 75"/>
          <p:cNvGrpSpPr>
            <a:grpSpLocks/>
          </p:cNvGrpSpPr>
          <p:nvPr/>
        </p:nvGrpSpPr>
        <p:grpSpPr bwMode="auto">
          <a:xfrm>
            <a:off x="228600" y="4114800"/>
            <a:ext cx="976313" cy="314325"/>
            <a:chOff x="188" y="3690"/>
            <a:chExt cx="615" cy="198"/>
          </a:xfrm>
        </p:grpSpPr>
        <p:sp>
          <p:nvSpPr>
            <p:cNvPr id="23635" name="AutoShape 76"/>
            <p:cNvSpPr>
              <a:spLocks noChangeArrowheads="1"/>
            </p:cNvSpPr>
            <p:nvPr/>
          </p:nvSpPr>
          <p:spPr bwMode="auto">
            <a:xfrm>
              <a:off x="188" y="3690"/>
              <a:ext cx="615" cy="192"/>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36" name="Rectangle 77"/>
            <p:cNvSpPr>
              <a:spLocks noChangeArrowheads="1"/>
            </p:cNvSpPr>
            <p:nvPr/>
          </p:nvSpPr>
          <p:spPr bwMode="auto">
            <a:xfrm>
              <a:off x="192" y="3696"/>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ru-RU"/>
                <a:t>Схема </a:t>
              </a:r>
              <a:endParaRPr lang="en-US"/>
            </a:p>
          </p:txBody>
        </p:sp>
      </p:grpSp>
      <p:sp>
        <p:nvSpPr>
          <p:cNvPr id="23592" name="Line 78"/>
          <p:cNvSpPr>
            <a:spLocks noChangeShapeType="1"/>
          </p:cNvSpPr>
          <p:nvPr/>
        </p:nvSpPr>
        <p:spPr bwMode="auto">
          <a:xfrm>
            <a:off x="1219200" y="4267200"/>
            <a:ext cx="609600" cy="2286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
        <p:nvSpPr>
          <p:cNvPr id="23593" name="Line 79"/>
          <p:cNvSpPr>
            <a:spLocks noChangeShapeType="1"/>
          </p:cNvSpPr>
          <p:nvPr/>
        </p:nvSpPr>
        <p:spPr bwMode="auto">
          <a:xfrm>
            <a:off x="1219200" y="3733800"/>
            <a:ext cx="1219200" cy="5334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
        <p:nvSpPr>
          <p:cNvPr id="23594" name="Line 80"/>
          <p:cNvSpPr>
            <a:spLocks noChangeShapeType="1"/>
          </p:cNvSpPr>
          <p:nvPr/>
        </p:nvSpPr>
        <p:spPr bwMode="auto">
          <a:xfrm flipV="1">
            <a:off x="3200400" y="40386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23595" name="Group 81"/>
          <p:cNvGrpSpPr>
            <a:grpSpLocks/>
          </p:cNvGrpSpPr>
          <p:nvPr/>
        </p:nvGrpSpPr>
        <p:grpSpPr bwMode="auto">
          <a:xfrm>
            <a:off x="2895600" y="4267200"/>
            <a:ext cx="625475" cy="635000"/>
            <a:chOff x="1920" y="2718"/>
            <a:chExt cx="394" cy="400"/>
          </a:xfrm>
        </p:grpSpPr>
        <p:grpSp>
          <p:nvGrpSpPr>
            <p:cNvPr id="23629" name="Group 82"/>
            <p:cNvGrpSpPr>
              <a:grpSpLocks/>
            </p:cNvGrpSpPr>
            <p:nvPr/>
          </p:nvGrpSpPr>
          <p:grpSpPr bwMode="auto">
            <a:xfrm>
              <a:off x="1982" y="2718"/>
              <a:ext cx="280" cy="400"/>
              <a:chOff x="2169" y="2692"/>
              <a:chExt cx="280" cy="400"/>
            </a:xfrm>
          </p:grpSpPr>
          <p:sp>
            <p:nvSpPr>
              <p:cNvPr id="23631" name="Rectangle 83"/>
              <p:cNvSpPr>
                <a:spLocks noChangeArrowheads="1"/>
              </p:cNvSpPr>
              <p:nvPr/>
            </p:nvSpPr>
            <p:spPr bwMode="auto">
              <a:xfrm>
                <a:off x="2169"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32" name="Oval 84"/>
              <p:cNvSpPr>
                <a:spLocks noChangeArrowheads="1"/>
              </p:cNvSpPr>
              <p:nvPr/>
            </p:nvSpPr>
            <p:spPr bwMode="auto">
              <a:xfrm>
                <a:off x="2169"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33" name="Oval 85"/>
              <p:cNvSpPr>
                <a:spLocks noChangeArrowheads="1"/>
              </p:cNvSpPr>
              <p:nvPr/>
            </p:nvSpPr>
            <p:spPr bwMode="auto">
              <a:xfrm>
                <a:off x="2169"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34" name="Rectangle 86"/>
              <p:cNvSpPr>
                <a:spLocks noChangeArrowheads="1"/>
              </p:cNvSpPr>
              <p:nvPr/>
            </p:nvSpPr>
            <p:spPr bwMode="auto">
              <a:xfrm>
                <a:off x="2177"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grpSp>
        <p:sp>
          <p:nvSpPr>
            <p:cNvPr id="23630" name="Rectangle 87"/>
            <p:cNvSpPr>
              <a:spLocks noChangeArrowheads="1"/>
            </p:cNvSpPr>
            <p:nvPr/>
          </p:nvSpPr>
          <p:spPr bwMode="auto">
            <a:xfrm>
              <a:off x="1920" y="2832"/>
              <a:ext cx="39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.tdf</a:t>
              </a:r>
            </a:p>
          </p:txBody>
        </p:sp>
      </p:grpSp>
      <p:sp>
        <p:nvSpPr>
          <p:cNvPr id="23596" name="Rectangle 88"/>
          <p:cNvSpPr>
            <a:spLocks noChangeArrowheads="1"/>
          </p:cNvSpPr>
          <p:nvPr/>
        </p:nvSpPr>
        <p:spPr bwMode="auto">
          <a:xfrm>
            <a:off x="2895600" y="5029200"/>
            <a:ext cx="69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Text</a:t>
            </a:r>
          </a:p>
          <a:p>
            <a:pPr>
              <a:buFontTx/>
              <a:buNone/>
            </a:pPr>
            <a:r>
              <a:rPr lang="en-US" sz="1200" b="0"/>
              <a:t>File</a:t>
            </a:r>
          </a:p>
        </p:txBody>
      </p:sp>
      <p:sp>
        <p:nvSpPr>
          <p:cNvPr id="23597" name="Line 89"/>
          <p:cNvSpPr>
            <a:spLocks noChangeShapeType="1"/>
          </p:cNvSpPr>
          <p:nvPr/>
        </p:nvSpPr>
        <p:spPr bwMode="auto">
          <a:xfrm flipV="1">
            <a:off x="3276600" y="54864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598" name="Line 90"/>
          <p:cNvSpPr>
            <a:spLocks noChangeShapeType="1"/>
          </p:cNvSpPr>
          <p:nvPr/>
        </p:nvSpPr>
        <p:spPr bwMode="auto">
          <a:xfrm>
            <a:off x="1219200" y="2819400"/>
            <a:ext cx="2438400" cy="14478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grpSp>
        <p:nvGrpSpPr>
          <p:cNvPr id="23599" name="Group 91"/>
          <p:cNvGrpSpPr>
            <a:grpSpLocks/>
          </p:cNvGrpSpPr>
          <p:nvPr/>
        </p:nvGrpSpPr>
        <p:grpSpPr bwMode="auto">
          <a:xfrm>
            <a:off x="228600" y="3124200"/>
            <a:ext cx="976313" cy="314325"/>
            <a:chOff x="153" y="1338"/>
            <a:chExt cx="615" cy="198"/>
          </a:xfrm>
        </p:grpSpPr>
        <p:sp>
          <p:nvSpPr>
            <p:cNvPr id="23627" name="AutoShape 92"/>
            <p:cNvSpPr>
              <a:spLocks noChangeArrowheads="1"/>
            </p:cNvSpPr>
            <p:nvPr/>
          </p:nvSpPr>
          <p:spPr bwMode="auto">
            <a:xfrm>
              <a:off x="153" y="1338"/>
              <a:ext cx="615" cy="192"/>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28" name="Rectangle 93"/>
            <p:cNvSpPr>
              <a:spLocks noChangeArrowheads="1"/>
            </p:cNvSpPr>
            <p:nvPr/>
          </p:nvSpPr>
          <p:spPr bwMode="auto">
            <a:xfrm>
              <a:off x="240" y="1344"/>
              <a:ext cx="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en-US"/>
                <a:t>AHDL</a:t>
              </a:r>
            </a:p>
          </p:txBody>
        </p:sp>
      </p:grpSp>
      <p:sp>
        <p:nvSpPr>
          <p:cNvPr id="23600" name="Line 94"/>
          <p:cNvSpPr>
            <a:spLocks noChangeShapeType="1"/>
          </p:cNvSpPr>
          <p:nvPr/>
        </p:nvSpPr>
        <p:spPr bwMode="auto">
          <a:xfrm>
            <a:off x="1219200" y="3276600"/>
            <a:ext cx="1828800" cy="9906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grpSp>
        <p:nvGrpSpPr>
          <p:cNvPr id="23601" name="Group 95"/>
          <p:cNvGrpSpPr>
            <a:grpSpLocks/>
          </p:cNvGrpSpPr>
          <p:nvPr/>
        </p:nvGrpSpPr>
        <p:grpSpPr bwMode="auto">
          <a:xfrm>
            <a:off x="228600" y="2133600"/>
            <a:ext cx="976313" cy="314325"/>
            <a:chOff x="193" y="1000"/>
            <a:chExt cx="615" cy="198"/>
          </a:xfrm>
        </p:grpSpPr>
        <p:sp>
          <p:nvSpPr>
            <p:cNvPr id="23625" name="AutoShape 96"/>
            <p:cNvSpPr>
              <a:spLocks noChangeArrowheads="1"/>
            </p:cNvSpPr>
            <p:nvPr/>
          </p:nvSpPr>
          <p:spPr bwMode="auto">
            <a:xfrm>
              <a:off x="193" y="1000"/>
              <a:ext cx="615" cy="192"/>
            </a:xfrm>
            <a:prstGeom prst="roundRect">
              <a:avLst>
                <a:gd name="adj" fmla="val 12495"/>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26" name="Rectangle 97"/>
            <p:cNvSpPr>
              <a:spLocks noChangeArrowheads="1"/>
            </p:cNvSpPr>
            <p:nvPr/>
          </p:nvSpPr>
          <p:spPr bwMode="auto">
            <a:xfrm>
              <a:off x="280" y="1006"/>
              <a:ext cx="4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a:buFontTx/>
                <a:buNone/>
              </a:pPr>
              <a:r>
                <a:rPr lang="en-US"/>
                <a:t>Verilog</a:t>
              </a:r>
            </a:p>
          </p:txBody>
        </p:sp>
      </p:grpSp>
      <p:sp>
        <p:nvSpPr>
          <p:cNvPr id="23602" name="Line 98"/>
          <p:cNvSpPr>
            <a:spLocks noChangeShapeType="1"/>
          </p:cNvSpPr>
          <p:nvPr/>
        </p:nvSpPr>
        <p:spPr bwMode="auto">
          <a:xfrm>
            <a:off x="1219200" y="2286000"/>
            <a:ext cx="3124200" cy="1981200"/>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
        <p:nvSpPr>
          <p:cNvPr id="23603" name="Line 99"/>
          <p:cNvSpPr>
            <a:spLocks noChangeShapeType="1"/>
          </p:cNvSpPr>
          <p:nvPr/>
        </p:nvSpPr>
        <p:spPr bwMode="auto">
          <a:xfrm flipV="1">
            <a:off x="6192838" y="4052888"/>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23604" name="Group 100"/>
          <p:cNvGrpSpPr>
            <a:grpSpLocks/>
          </p:cNvGrpSpPr>
          <p:nvPr/>
        </p:nvGrpSpPr>
        <p:grpSpPr bwMode="auto">
          <a:xfrm>
            <a:off x="5026025" y="4254500"/>
            <a:ext cx="625475" cy="774700"/>
            <a:chOff x="3873" y="2754"/>
            <a:chExt cx="394" cy="400"/>
          </a:xfrm>
        </p:grpSpPr>
        <p:grpSp>
          <p:nvGrpSpPr>
            <p:cNvPr id="23619" name="Group 101"/>
            <p:cNvGrpSpPr>
              <a:grpSpLocks/>
            </p:cNvGrpSpPr>
            <p:nvPr/>
          </p:nvGrpSpPr>
          <p:grpSpPr bwMode="auto">
            <a:xfrm>
              <a:off x="3919" y="2754"/>
              <a:ext cx="280" cy="400"/>
              <a:chOff x="3513" y="2692"/>
              <a:chExt cx="280" cy="400"/>
            </a:xfrm>
          </p:grpSpPr>
          <p:sp>
            <p:nvSpPr>
              <p:cNvPr id="23621" name="Rectangle 102"/>
              <p:cNvSpPr>
                <a:spLocks noChangeArrowheads="1"/>
              </p:cNvSpPr>
              <p:nvPr/>
            </p:nvSpPr>
            <p:spPr bwMode="auto">
              <a:xfrm>
                <a:off x="3513"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22" name="Oval 103"/>
              <p:cNvSpPr>
                <a:spLocks noChangeArrowheads="1"/>
              </p:cNvSpPr>
              <p:nvPr/>
            </p:nvSpPr>
            <p:spPr bwMode="auto">
              <a:xfrm>
                <a:off x="3513"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23" name="Oval 104"/>
              <p:cNvSpPr>
                <a:spLocks noChangeArrowheads="1"/>
              </p:cNvSpPr>
              <p:nvPr/>
            </p:nvSpPr>
            <p:spPr bwMode="auto">
              <a:xfrm>
                <a:off x="3513"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24" name="Rectangle 105"/>
              <p:cNvSpPr>
                <a:spLocks noChangeArrowheads="1"/>
              </p:cNvSpPr>
              <p:nvPr/>
            </p:nvSpPr>
            <p:spPr bwMode="auto">
              <a:xfrm>
                <a:off x="3521"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grpSp>
        <p:sp>
          <p:nvSpPr>
            <p:cNvPr id="23620" name="Rectangle 106"/>
            <p:cNvSpPr>
              <a:spLocks noChangeArrowheads="1"/>
            </p:cNvSpPr>
            <p:nvPr/>
          </p:nvSpPr>
          <p:spPr bwMode="auto">
            <a:xfrm>
              <a:off x="3873" y="2802"/>
              <a:ext cx="39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.edf</a:t>
              </a:r>
            </a:p>
            <a:p>
              <a:pPr>
                <a:buFontTx/>
                <a:buNone/>
              </a:pPr>
              <a:r>
                <a:rPr lang="en-US" sz="1200" b="0"/>
                <a:t>.edif</a:t>
              </a:r>
            </a:p>
          </p:txBody>
        </p:sp>
      </p:grpSp>
      <p:sp>
        <p:nvSpPr>
          <p:cNvPr id="23605" name="Line 107"/>
          <p:cNvSpPr>
            <a:spLocks noChangeShapeType="1"/>
          </p:cNvSpPr>
          <p:nvPr/>
        </p:nvSpPr>
        <p:spPr bwMode="auto">
          <a:xfrm flipV="1">
            <a:off x="5286375" y="4041775"/>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606" name="Rectangle 108"/>
          <p:cNvSpPr>
            <a:spLocks noChangeArrowheads="1"/>
          </p:cNvSpPr>
          <p:nvPr/>
        </p:nvSpPr>
        <p:spPr bwMode="auto">
          <a:xfrm>
            <a:off x="5019675" y="5019675"/>
            <a:ext cx="69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Text</a:t>
            </a:r>
          </a:p>
          <a:p>
            <a:pPr>
              <a:buFontTx/>
              <a:buNone/>
            </a:pPr>
            <a:r>
              <a:rPr lang="en-US" sz="1200" b="0"/>
              <a:t>File</a:t>
            </a:r>
          </a:p>
        </p:txBody>
      </p:sp>
      <p:sp>
        <p:nvSpPr>
          <p:cNvPr id="23607" name="Line 109"/>
          <p:cNvSpPr>
            <a:spLocks noChangeShapeType="1"/>
          </p:cNvSpPr>
          <p:nvPr/>
        </p:nvSpPr>
        <p:spPr bwMode="auto">
          <a:xfrm flipV="1">
            <a:off x="5362575" y="5618163"/>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23608" name="Line 110"/>
          <p:cNvSpPr>
            <a:spLocks noChangeShapeType="1"/>
          </p:cNvSpPr>
          <p:nvPr/>
        </p:nvSpPr>
        <p:spPr bwMode="auto">
          <a:xfrm flipV="1">
            <a:off x="5362575" y="5476875"/>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23609" name="Group 111"/>
          <p:cNvGrpSpPr>
            <a:grpSpLocks/>
          </p:cNvGrpSpPr>
          <p:nvPr/>
        </p:nvGrpSpPr>
        <p:grpSpPr bwMode="auto">
          <a:xfrm>
            <a:off x="5764213" y="4227513"/>
            <a:ext cx="906462" cy="801687"/>
            <a:chOff x="3513" y="2692"/>
            <a:chExt cx="280" cy="400"/>
          </a:xfrm>
        </p:grpSpPr>
        <p:sp>
          <p:nvSpPr>
            <p:cNvPr id="23615" name="Rectangle 112"/>
            <p:cNvSpPr>
              <a:spLocks noChangeArrowheads="1"/>
            </p:cNvSpPr>
            <p:nvPr/>
          </p:nvSpPr>
          <p:spPr bwMode="auto">
            <a:xfrm>
              <a:off x="3513" y="2716"/>
              <a:ext cx="280" cy="3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bIns="91440" anchor="b"/>
            <a:lstStyle/>
            <a:p>
              <a:endParaRPr lang="uk-UA"/>
            </a:p>
          </p:txBody>
        </p:sp>
        <p:sp>
          <p:nvSpPr>
            <p:cNvPr id="23616" name="Oval 113"/>
            <p:cNvSpPr>
              <a:spLocks noChangeArrowheads="1"/>
            </p:cNvSpPr>
            <p:nvPr/>
          </p:nvSpPr>
          <p:spPr bwMode="auto">
            <a:xfrm>
              <a:off x="3513" y="269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91440" anchor="b"/>
            <a:lstStyle/>
            <a:p>
              <a:endParaRPr lang="uk-UA"/>
            </a:p>
          </p:txBody>
        </p:sp>
        <p:sp>
          <p:nvSpPr>
            <p:cNvPr id="23617" name="Oval 114"/>
            <p:cNvSpPr>
              <a:spLocks noChangeArrowheads="1"/>
            </p:cNvSpPr>
            <p:nvPr/>
          </p:nvSpPr>
          <p:spPr bwMode="auto">
            <a:xfrm>
              <a:off x="3513" y="3052"/>
              <a:ext cx="28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bIns="91440" anchor="b"/>
            <a:lstStyle/>
            <a:p>
              <a:endParaRPr lang="uk-UA"/>
            </a:p>
          </p:txBody>
        </p:sp>
        <p:sp>
          <p:nvSpPr>
            <p:cNvPr id="23618" name="Rectangle 115"/>
            <p:cNvSpPr>
              <a:spLocks noChangeArrowheads="1"/>
            </p:cNvSpPr>
            <p:nvPr/>
          </p:nvSpPr>
          <p:spPr bwMode="auto">
            <a:xfrm>
              <a:off x="3521" y="3031"/>
              <a:ext cx="264" cy="3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bIns="91440" anchor="b"/>
            <a:lstStyle/>
            <a:p>
              <a:endParaRPr lang="uk-UA"/>
            </a:p>
          </p:txBody>
        </p:sp>
      </p:grpSp>
      <p:sp>
        <p:nvSpPr>
          <p:cNvPr id="23610" name="Rectangle 116"/>
          <p:cNvSpPr>
            <a:spLocks noChangeArrowheads="1"/>
          </p:cNvSpPr>
          <p:nvPr/>
        </p:nvSpPr>
        <p:spPr bwMode="auto">
          <a:xfrm>
            <a:off x="5715000" y="4267200"/>
            <a:ext cx="10048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91440" anchor="b">
            <a:spAutoFit/>
          </a:bodyPr>
          <a:lstStyle/>
          <a:p>
            <a:pPr>
              <a:buFontTx/>
              <a:buNone/>
            </a:pPr>
            <a:r>
              <a:rPr lang="en-US" sz="1200" b="0"/>
              <a:t>.v, .vlg,</a:t>
            </a:r>
          </a:p>
          <a:p>
            <a:pPr>
              <a:buFontTx/>
              <a:buNone/>
            </a:pPr>
            <a:r>
              <a:rPr lang="en-US" sz="1200" b="0"/>
              <a:t> .vhd, .vhdl, vqm</a:t>
            </a:r>
          </a:p>
          <a:p>
            <a:pPr>
              <a:buFontTx/>
              <a:buNone/>
            </a:pPr>
            <a:endParaRPr lang="en-US" sz="1200" b="0"/>
          </a:p>
        </p:txBody>
      </p:sp>
      <p:sp>
        <p:nvSpPr>
          <p:cNvPr id="23611" name="Line 117"/>
          <p:cNvSpPr>
            <a:spLocks noChangeShapeType="1"/>
          </p:cNvSpPr>
          <p:nvPr/>
        </p:nvSpPr>
        <p:spPr bwMode="auto">
          <a:xfrm flipH="1">
            <a:off x="5334000" y="2971800"/>
            <a:ext cx="1981200" cy="1258888"/>
          </a:xfrm>
          <a:prstGeom prst="line">
            <a:avLst/>
          </a:prstGeom>
          <a:noFill/>
          <a:ln w="508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ru-RU"/>
          </a:p>
        </p:txBody>
      </p:sp>
      <p:sp>
        <p:nvSpPr>
          <p:cNvPr id="23612" name="Rectangle 118"/>
          <p:cNvSpPr>
            <a:spLocks noChangeArrowheads="1"/>
          </p:cNvSpPr>
          <p:nvPr/>
        </p:nvSpPr>
        <p:spPr bwMode="auto">
          <a:xfrm>
            <a:off x="3884613" y="2314575"/>
            <a:ext cx="1130300" cy="633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uk-UA"/>
          </a:p>
        </p:txBody>
      </p:sp>
      <p:sp>
        <p:nvSpPr>
          <p:cNvPr id="23613" name="Rectangle 119"/>
          <p:cNvSpPr>
            <a:spLocks noChangeArrowheads="1"/>
          </p:cNvSpPr>
          <p:nvPr/>
        </p:nvSpPr>
        <p:spPr bwMode="auto">
          <a:xfrm>
            <a:off x="3913188" y="2408238"/>
            <a:ext cx="1117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buFontTx/>
              <a:buNone/>
            </a:pPr>
            <a:r>
              <a:rPr lang="en-US" sz="1200" b="0"/>
              <a:t>MegaWizard</a:t>
            </a:r>
            <a:r>
              <a:rPr lang="en-US" sz="1200" b="0" baseline="30000"/>
              <a:t>®</a:t>
            </a:r>
            <a:endParaRPr lang="en-US" sz="1200" b="0"/>
          </a:p>
        </p:txBody>
      </p:sp>
      <p:sp>
        <p:nvSpPr>
          <p:cNvPr id="23614" name="Rectangle 120"/>
          <p:cNvSpPr>
            <a:spLocks noGrp="1" noChangeArrowheads="1"/>
          </p:cNvSpPr>
          <p:nvPr>
            <p:ph type="title"/>
          </p:nvPr>
        </p:nvSpPr>
        <p:spPr/>
        <p:txBody>
          <a:bodyPr/>
          <a:lstStyle/>
          <a:p>
            <a:pPr algn="ctr"/>
            <a:r>
              <a:rPr lang="en-US" smtClean="0"/>
              <a:t/>
            </a:r>
            <a:br>
              <a:rPr lang="en-US" smtClean="0"/>
            </a:br>
            <a:r>
              <a:rPr lang="ru-RU" smtClean="0"/>
              <a:t>Файлы с описанием проекта</a:t>
            </a: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69888" y="307749"/>
            <a:ext cx="8347075" cy="882650"/>
          </a:xfrm>
        </p:spPr>
        <p:txBody>
          <a:bodyPr/>
          <a:lstStyle/>
          <a:p>
            <a:pPr algn="ctr"/>
            <a:r>
              <a:rPr lang="ru-RU" sz="2400" dirty="0" smtClean="0">
                <a:solidFill>
                  <a:schemeClr val="accent1">
                    <a:lumMod val="75000"/>
                  </a:schemeClr>
                </a:solidFill>
              </a:rPr>
              <a:t>Эти файлы могут быть файлами верхнего уровня иерархии</a:t>
            </a:r>
            <a:endParaRPr lang="uk-UA" sz="2400" dirty="0" smtClean="0">
              <a:solidFill>
                <a:schemeClr val="accent1">
                  <a:lumMod val="75000"/>
                </a:schemeClr>
              </a:solidFill>
            </a:endParaRPr>
          </a:p>
        </p:txBody>
      </p:sp>
      <p:sp>
        <p:nvSpPr>
          <p:cNvPr id="24579" name="Rectangle 3"/>
          <p:cNvSpPr>
            <a:spLocks noGrp="1" noChangeArrowheads="1"/>
          </p:cNvSpPr>
          <p:nvPr>
            <p:ph type="body" idx="1"/>
          </p:nvPr>
        </p:nvSpPr>
        <p:spPr/>
        <p:txBody>
          <a:bodyPr/>
          <a:lstStyle/>
          <a:p>
            <a:pPr>
              <a:lnSpc>
                <a:spcPct val="90000"/>
              </a:lnSpc>
            </a:pPr>
            <a:r>
              <a:rPr lang="ru-RU" sz="2000" dirty="0" smtClean="0"/>
              <a:t>*.</a:t>
            </a:r>
            <a:r>
              <a:rPr lang="ru-RU" sz="2000" dirty="0" err="1" smtClean="0"/>
              <a:t>bdf</a:t>
            </a:r>
            <a:r>
              <a:rPr lang="ru-RU" sz="2000" dirty="0" smtClean="0"/>
              <a:t> (Графический файл),</a:t>
            </a:r>
          </a:p>
          <a:p>
            <a:pPr>
              <a:lnSpc>
                <a:spcPct val="90000"/>
              </a:lnSpc>
            </a:pPr>
            <a:r>
              <a:rPr lang="en-US" sz="2000" dirty="0" smtClean="0"/>
              <a:t>*.</a:t>
            </a:r>
            <a:r>
              <a:rPr lang="en-US" sz="2000" dirty="0" err="1" smtClean="0"/>
              <a:t>vhd</a:t>
            </a:r>
            <a:r>
              <a:rPr lang="en-US" sz="2000" dirty="0" smtClean="0"/>
              <a:t> (VHDL)</a:t>
            </a:r>
          </a:p>
          <a:p>
            <a:pPr>
              <a:lnSpc>
                <a:spcPct val="90000"/>
              </a:lnSpc>
            </a:pPr>
            <a:r>
              <a:rPr lang="en-US" sz="2000" dirty="0" smtClean="0"/>
              <a:t>*.v, *.</a:t>
            </a:r>
            <a:r>
              <a:rPr lang="en-US" sz="2000" dirty="0" err="1" smtClean="0"/>
              <a:t>vlg</a:t>
            </a:r>
            <a:r>
              <a:rPr lang="en-US" sz="2000" dirty="0" smtClean="0"/>
              <a:t> (</a:t>
            </a:r>
            <a:r>
              <a:rPr lang="en-US" sz="2000" dirty="0" err="1" smtClean="0"/>
              <a:t>VeryLog</a:t>
            </a:r>
            <a:r>
              <a:rPr lang="en-US" sz="2000" dirty="0" smtClean="0"/>
              <a:t>)</a:t>
            </a:r>
          </a:p>
          <a:p>
            <a:pPr>
              <a:lnSpc>
                <a:spcPct val="90000"/>
              </a:lnSpc>
            </a:pPr>
            <a:r>
              <a:rPr lang="en-US" sz="2000" dirty="0" smtClean="0"/>
              <a:t>*.</a:t>
            </a:r>
            <a:r>
              <a:rPr lang="en-US" sz="2000" dirty="0" err="1" smtClean="0"/>
              <a:t>tdf</a:t>
            </a:r>
            <a:r>
              <a:rPr lang="en-US" sz="2000" dirty="0" smtClean="0"/>
              <a:t> (AHDL)</a:t>
            </a:r>
          </a:p>
          <a:p>
            <a:pPr>
              <a:lnSpc>
                <a:spcPct val="90000"/>
              </a:lnSpc>
            </a:pPr>
            <a:r>
              <a:rPr lang="en-US" sz="2000" dirty="0" smtClean="0"/>
              <a:t>*.</a:t>
            </a:r>
            <a:r>
              <a:rPr lang="en-US" sz="2000" dirty="0" err="1" smtClean="0"/>
              <a:t>bsf</a:t>
            </a:r>
            <a:r>
              <a:rPr lang="en-US" sz="2000" dirty="0" smtClean="0"/>
              <a:t> (Symbol File)</a:t>
            </a:r>
          </a:p>
          <a:p>
            <a:pPr>
              <a:lnSpc>
                <a:spcPct val="90000"/>
              </a:lnSpc>
            </a:pPr>
            <a:r>
              <a:rPr lang="en-US" sz="2000" dirty="0" smtClean="0"/>
              <a:t>*.</a:t>
            </a:r>
            <a:r>
              <a:rPr lang="en-US" sz="2000" dirty="0" err="1" smtClean="0"/>
              <a:t>edf</a:t>
            </a:r>
            <a:r>
              <a:rPr lang="en-US" sz="2000" dirty="0" smtClean="0"/>
              <a:t>, *.</a:t>
            </a:r>
            <a:r>
              <a:rPr lang="en-US" sz="2000" dirty="0" err="1" smtClean="0"/>
              <a:t>edfif</a:t>
            </a:r>
            <a:r>
              <a:rPr lang="en-US" sz="2000" dirty="0" smtClean="0"/>
              <a:t> (</a:t>
            </a:r>
            <a:r>
              <a:rPr lang="en-US" sz="2000" dirty="0" err="1" smtClean="0"/>
              <a:t>поддержка</a:t>
            </a:r>
            <a:r>
              <a:rPr lang="en-US" sz="2000" dirty="0" smtClean="0"/>
              <a:t> </a:t>
            </a:r>
            <a:r>
              <a:rPr lang="en-US" sz="2000" dirty="0" err="1" smtClean="0"/>
              <a:t>форматов</a:t>
            </a:r>
            <a:r>
              <a:rPr lang="en-US" sz="2000" dirty="0" smtClean="0"/>
              <a:t> </a:t>
            </a:r>
            <a:r>
              <a:rPr lang="en-US" sz="2000" dirty="0" err="1" smtClean="0"/>
              <a:t>сторонних</a:t>
            </a:r>
            <a:r>
              <a:rPr lang="en-US" sz="2000" dirty="0" smtClean="0"/>
              <a:t> САПР)</a:t>
            </a:r>
            <a:endParaRPr lang="ru-RU" sz="2000" dirty="0" smtClean="0"/>
          </a:p>
          <a:p>
            <a:pPr marL="0" indent="0">
              <a:lnSpc>
                <a:spcPct val="90000"/>
              </a:lnSpc>
              <a:buNone/>
            </a:pPr>
            <a:endParaRPr lang="ru-RU" sz="2000" dirty="0" smtClean="0">
              <a:solidFill>
                <a:schemeClr val="bg2"/>
              </a:solidFill>
            </a:endParaRPr>
          </a:p>
          <a:p>
            <a:pPr marL="0" indent="0" algn="ctr">
              <a:lnSpc>
                <a:spcPct val="90000"/>
              </a:lnSpc>
              <a:buNone/>
            </a:pPr>
            <a:r>
              <a:rPr lang="ru-RU" sz="2000" dirty="0" smtClean="0">
                <a:solidFill>
                  <a:schemeClr val="bg2"/>
                </a:solidFill>
              </a:rPr>
              <a:t>Э</a:t>
            </a:r>
            <a:r>
              <a:rPr lang="uk-UA" sz="2000" dirty="0" smtClean="0">
                <a:solidFill>
                  <a:schemeClr val="bg2"/>
                </a:solidFill>
              </a:rPr>
              <a:t>ти </a:t>
            </a:r>
            <a:r>
              <a:rPr lang="ru-RU" sz="2000" dirty="0" smtClean="0">
                <a:solidFill>
                  <a:schemeClr val="bg2"/>
                </a:solidFill>
              </a:rPr>
              <a:t>файлы</a:t>
            </a:r>
            <a:r>
              <a:rPr lang="uk-UA" sz="2000" dirty="0" smtClean="0">
                <a:solidFill>
                  <a:schemeClr val="bg2"/>
                </a:solidFill>
              </a:rPr>
              <a:t> не </a:t>
            </a:r>
            <a:r>
              <a:rPr lang="uk-UA" sz="2000" dirty="0" err="1" smtClean="0">
                <a:solidFill>
                  <a:schemeClr val="bg2"/>
                </a:solidFill>
              </a:rPr>
              <a:t>могут</a:t>
            </a:r>
            <a:r>
              <a:rPr lang="uk-UA" sz="2000" dirty="0" smtClean="0">
                <a:solidFill>
                  <a:schemeClr val="bg2"/>
                </a:solidFill>
              </a:rPr>
              <a:t> </a:t>
            </a:r>
            <a:r>
              <a:rPr lang="ru-RU" sz="2000" dirty="0" smtClean="0">
                <a:solidFill>
                  <a:schemeClr val="bg2"/>
                </a:solidFill>
              </a:rPr>
              <a:t>быть файлами верхнего уровня</a:t>
            </a:r>
          </a:p>
          <a:p>
            <a:pPr>
              <a:lnSpc>
                <a:spcPct val="90000"/>
              </a:lnSpc>
            </a:pPr>
            <a:r>
              <a:rPr lang="ru-RU" sz="2000" dirty="0" smtClean="0"/>
              <a:t>(</a:t>
            </a:r>
            <a:r>
              <a:rPr lang="en-US" sz="2000" dirty="0" smtClean="0"/>
              <a:t>Test </a:t>
            </a:r>
            <a:r>
              <a:rPr lang="en-US" sz="2000" dirty="0" err="1" smtClean="0"/>
              <a:t>Banch</a:t>
            </a:r>
            <a:r>
              <a:rPr lang="en-US" sz="2000" dirty="0" smtClean="0"/>
              <a:t> File</a:t>
            </a:r>
            <a:r>
              <a:rPr lang="ru-RU" sz="2000" dirty="0" smtClean="0"/>
              <a:t> – Файл со стимулами для моделирования</a:t>
            </a:r>
            <a:r>
              <a:rPr lang="en-US" sz="2000" dirty="0" smtClean="0"/>
              <a:t>)</a:t>
            </a:r>
            <a:endParaRPr lang="ru-RU" sz="2000" dirty="0" smtClean="0"/>
          </a:p>
          <a:p>
            <a:pPr>
              <a:lnSpc>
                <a:spcPct val="90000"/>
              </a:lnSpc>
            </a:pPr>
            <a:r>
              <a:rPr lang="ru-RU" sz="2000" dirty="0" smtClean="0"/>
              <a:t>*.</a:t>
            </a:r>
            <a:r>
              <a:rPr lang="ru-RU" sz="2000" dirty="0" err="1" smtClean="0"/>
              <a:t>wmf</a:t>
            </a:r>
            <a:r>
              <a:rPr lang="ru-RU" sz="2000" dirty="0" smtClean="0"/>
              <a:t> (</a:t>
            </a:r>
            <a:r>
              <a:rPr lang="en-US" sz="2000" dirty="0" err="1" smtClean="0"/>
              <a:t>Файл</a:t>
            </a:r>
            <a:r>
              <a:rPr lang="en-US" sz="2000" dirty="0" smtClean="0"/>
              <a:t> </a:t>
            </a:r>
            <a:r>
              <a:rPr lang="en-US" sz="2000" dirty="0" err="1" smtClean="0"/>
              <a:t>для</a:t>
            </a:r>
            <a:r>
              <a:rPr lang="en-US" sz="2000" dirty="0" smtClean="0"/>
              <a:t> </a:t>
            </a:r>
            <a:r>
              <a:rPr lang="en-US" sz="2000" dirty="0" err="1" smtClean="0"/>
              <a:t>моделирования</a:t>
            </a:r>
            <a:r>
              <a:rPr lang="en-US" sz="2000" dirty="0" smtClean="0"/>
              <a:t>, </a:t>
            </a:r>
            <a:r>
              <a:rPr lang="en-US" sz="2000" dirty="0" err="1" smtClean="0"/>
              <a:t>временные</a:t>
            </a:r>
            <a:r>
              <a:rPr lang="en-US" sz="2000" dirty="0" smtClean="0"/>
              <a:t> </a:t>
            </a:r>
            <a:r>
              <a:rPr lang="en-US" sz="2000" dirty="0" err="1" smtClean="0"/>
              <a:t>диаграммы</a:t>
            </a:r>
            <a:r>
              <a:rPr lang="en-US" sz="2000" dirty="0" smtClean="0"/>
              <a:t>)</a:t>
            </a:r>
          </a:p>
          <a:p>
            <a:pPr>
              <a:lnSpc>
                <a:spcPct val="90000"/>
              </a:lnSpc>
            </a:pPr>
            <a:r>
              <a:rPr lang="en-US" sz="2000" dirty="0" smtClean="0"/>
              <a:t>*.</a:t>
            </a:r>
            <a:r>
              <a:rPr lang="en-US" sz="2000" dirty="0" err="1" smtClean="0"/>
              <a:t>smf</a:t>
            </a:r>
            <a:r>
              <a:rPr lang="en-US" sz="2000" dirty="0" smtClean="0"/>
              <a:t> (State Machine Editor – </a:t>
            </a:r>
            <a:r>
              <a:rPr lang="en-US" sz="2000" dirty="0" err="1" smtClean="0"/>
              <a:t>Редактор</a:t>
            </a:r>
            <a:r>
              <a:rPr lang="en-US" sz="2000" dirty="0" smtClean="0"/>
              <a:t> </a:t>
            </a:r>
            <a:r>
              <a:rPr lang="ru-RU" sz="2000" dirty="0" smtClean="0"/>
              <a:t>конечных автоматов</a:t>
            </a:r>
            <a:r>
              <a:rPr lang="en-US" sz="2000" dirty="0" smtClean="0"/>
              <a:t>)</a:t>
            </a:r>
            <a:endParaRPr lang="ru-RU" sz="2000" dirty="0" smtClean="0"/>
          </a:p>
          <a:p>
            <a:pPr>
              <a:lnSpc>
                <a:spcPct val="90000"/>
              </a:lnSpc>
            </a:pPr>
            <a:r>
              <a:rPr lang="ru-RU" sz="2000" dirty="0" smtClean="0"/>
              <a:t>*.</a:t>
            </a:r>
            <a:r>
              <a:rPr lang="ru-RU" sz="2000" dirty="0" err="1" smtClean="0"/>
              <a:t>hex</a:t>
            </a:r>
            <a:r>
              <a:rPr lang="ru-RU" sz="2000" dirty="0" smtClean="0"/>
              <a:t>, *.</a:t>
            </a:r>
            <a:r>
              <a:rPr lang="ru-RU" sz="2000" dirty="0" err="1" smtClean="0"/>
              <a:t>mif</a:t>
            </a:r>
            <a:r>
              <a:rPr lang="ru-RU" sz="2000" dirty="0" smtClean="0"/>
              <a:t> (</a:t>
            </a:r>
            <a:r>
              <a:rPr lang="ru-RU" sz="2000" dirty="0" err="1" smtClean="0"/>
              <a:t>Altera</a:t>
            </a:r>
            <a:r>
              <a:rPr lang="ru-RU" sz="2000" dirty="0" smtClean="0"/>
              <a:t>) – </a:t>
            </a:r>
            <a:r>
              <a:rPr lang="en-US" sz="2000" dirty="0" smtClean="0"/>
              <a:t>(</a:t>
            </a:r>
            <a:r>
              <a:rPr lang="ru-RU" sz="2000" dirty="0" smtClean="0"/>
              <a:t>Содержимое памяти, создается в редакторе памяти </a:t>
            </a:r>
            <a:r>
              <a:rPr lang="ru-RU" sz="2000" dirty="0" err="1" smtClean="0"/>
              <a:t>Memory</a:t>
            </a:r>
            <a:r>
              <a:rPr lang="ru-RU" sz="2000" dirty="0" smtClean="0"/>
              <a:t> </a:t>
            </a:r>
            <a:r>
              <a:rPr lang="ru-RU" sz="2000" dirty="0" err="1" smtClean="0"/>
              <a:t>Editor</a:t>
            </a:r>
            <a:r>
              <a:rPr lang="ru-RU" sz="2000" dirty="0" smtClean="0"/>
              <a:t>)</a:t>
            </a:r>
            <a:endParaRPr lang="uk-UA"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uk-UA" smtClean="0"/>
              <a:t>ОТКРЫТЬ</a:t>
            </a:r>
            <a:r>
              <a:rPr lang="en-GB" smtClean="0"/>
              <a:t> </a:t>
            </a:r>
            <a:r>
              <a:rPr lang="uk-UA" smtClean="0"/>
              <a:t>ПРОЕКТ</a:t>
            </a:r>
          </a:p>
        </p:txBody>
      </p:sp>
      <p:sp>
        <p:nvSpPr>
          <p:cNvPr id="25603" name="Rectangle 3"/>
          <p:cNvSpPr>
            <a:spLocks noGrp="1" noChangeArrowheads="1"/>
          </p:cNvSpPr>
          <p:nvPr>
            <p:ph type="body" idx="1"/>
          </p:nvPr>
        </p:nvSpPr>
        <p:spPr/>
        <p:txBody>
          <a:bodyPr/>
          <a:lstStyle/>
          <a:p>
            <a:r>
              <a:rPr lang="en-US" smtClean="0"/>
              <a:t>File -&gt;Open Project </a:t>
            </a:r>
            <a:r>
              <a:rPr lang="uk-UA" smtClean="0"/>
              <a:t>-&gt;</a:t>
            </a:r>
            <a:r>
              <a:rPr lang="en-US" smtClean="0"/>
              <a:t> *.qpf </a:t>
            </a:r>
            <a:r>
              <a:rPr lang="ru-RU" smtClean="0"/>
              <a:t>(Два раза ПМ)</a:t>
            </a:r>
            <a:endParaRPr lang="uk-UA" smtClean="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5199192"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ru-RU" sz="2800" smtClean="0"/>
              <a:t>СБИС Программируемой Логики фирмы</a:t>
            </a:r>
            <a:r>
              <a:rPr lang="en-US" sz="2800" smtClean="0"/>
              <a:t> Altera</a:t>
            </a:r>
            <a:endParaRPr lang="uk-UA" sz="2800" smtClean="0"/>
          </a:p>
        </p:txBody>
      </p:sp>
      <p:sp>
        <p:nvSpPr>
          <p:cNvPr id="10243" name="Rectangle 3"/>
          <p:cNvSpPr>
            <a:spLocks noGrp="1" noChangeArrowheads="1"/>
          </p:cNvSpPr>
          <p:nvPr>
            <p:ph type="body" idx="1"/>
          </p:nvPr>
        </p:nvSpPr>
        <p:spPr/>
        <p:txBody>
          <a:bodyPr/>
          <a:lstStyle/>
          <a:p>
            <a:pPr>
              <a:lnSpc>
                <a:spcPct val="80000"/>
              </a:lnSpc>
            </a:pPr>
            <a:r>
              <a:rPr lang="en-US" sz="1800" smtClean="0"/>
              <a:t>Cтруктурированные полузаказные микросхемы ASIC, архитектура микросхем </a:t>
            </a:r>
            <a:r>
              <a:rPr lang="en-US" sz="1800" b="1" smtClean="0">
                <a:solidFill>
                  <a:schemeClr val="hlink"/>
                </a:solidFill>
              </a:rPr>
              <a:t>Stratix</a:t>
            </a:r>
            <a:endParaRPr lang="ru-RU" sz="1800" b="1" smtClean="0">
              <a:solidFill>
                <a:schemeClr val="hlink"/>
              </a:solidFill>
            </a:endParaRPr>
          </a:p>
          <a:p>
            <a:pPr>
              <a:lnSpc>
                <a:spcPct val="80000"/>
              </a:lnSpc>
            </a:pPr>
            <a:r>
              <a:rPr lang="ru-RU" sz="1800" smtClean="0"/>
              <a:t>Микросхемы высокой и средней степени интеграции</a:t>
            </a:r>
            <a:endParaRPr lang="ru-RU" sz="1800" i="1" smtClean="0"/>
          </a:p>
          <a:p>
            <a:pPr>
              <a:lnSpc>
                <a:spcPct val="80000"/>
              </a:lnSpc>
              <a:buFont typeface="Wingdings" pitchFamily="2" charset="2"/>
              <a:buNone/>
            </a:pPr>
            <a:r>
              <a:rPr lang="ru-RU" sz="1800" b="1" i="1" smtClean="0">
                <a:solidFill>
                  <a:schemeClr val="hlink"/>
                </a:solidFill>
              </a:rPr>
              <a:t>	STRATIX</a:t>
            </a:r>
            <a:r>
              <a:rPr lang="en-US" sz="1800" b="1" i="1" smtClean="0">
                <a:solidFill>
                  <a:schemeClr val="hlink"/>
                </a:solidFill>
              </a:rPr>
              <a:t>, APEX</a:t>
            </a:r>
            <a:r>
              <a:rPr lang="ru-RU" sz="1800" b="1" i="1" smtClean="0">
                <a:solidFill>
                  <a:schemeClr val="hlink"/>
                </a:solidFill>
              </a:rPr>
              <a:t> 20К</a:t>
            </a:r>
            <a:r>
              <a:rPr lang="en-US" sz="1800" b="1" i="1" smtClean="0">
                <a:solidFill>
                  <a:schemeClr val="hlink"/>
                </a:solidFill>
              </a:rPr>
              <a:t>, FLEX</a:t>
            </a:r>
            <a:r>
              <a:rPr lang="ru-RU" sz="1800" b="1" i="1" smtClean="0">
                <a:solidFill>
                  <a:schemeClr val="hlink"/>
                </a:solidFill>
              </a:rPr>
              <a:t> 10К</a:t>
            </a:r>
            <a:endParaRPr lang="ru-RU" sz="1800" b="1" smtClean="0">
              <a:solidFill>
                <a:schemeClr val="hlink"/>
              </a:solidFill>
            </a:endParaRPr>
          </a:p>
          <a:p>
            <a:pPr>
              <a:lnSpc>
                <a:spcPct val="80000"/>
              </a:lnSpc>
            </a:pPr>
            <a:r>
              <a:rPr lang="ru-RU" sz="1800" smtClean="0"/>
              <a:t>Микросхемы невысокой цены</a:t>
            </a:r>
            <a:endParaRPr lang="uk-UA" sz="1800" i="1" smtClean="0"/>
          </a:p>
          <a:p>
            <a:pPr>
              <a:lnSpc>
                <a:spcPct val="80000"/>
              </a:lnSpc>
              <a:buFont typeface="Wingdings" pitchFamily="2" charset="2"/>
              <a:buNone/>
            </a:pPr>
            <a:r>
              <a:rPr lang="uk-UA" sz="1800" b="1" i="1" smtClean="0">
                <a:solidFill>
                  <a:schemeClr val="hlink"/>
                </a:solidFill>
              </a:rPr>
              <a:t>	CYCLON, </a:t>
            </a:r>
            <a:r>
              <a:rPr lang="en-US" sz="1800" b="1" i="1" smtClean="0">
                <a:solidFill>
                  <a:schemeClr val="hlink"/>
                </a:solidFill>
              </a:rPr>
              <a:t>ACEX 1K</a:t>
            </a:r>
            <a:endParaRPr lang="ru-RU" sz="1800" b="1" smtClean="0">
              <a:solidFill>
                <a:schemeClr val="hlink"/>
              </a:solidFill>
            </a:endParaRPr>
          </a:p>
          <a:p>
            <a:pPr>
              <a:lnSpc>
                <a:spcPct val="80000"/>
              </a:lnSpc>
            </a:pPr>
            <a:r>
              <a:rPr lang="ru-RU" sz="1800" smtClean="0"/>
              <a:t>Микросхемы с реализацией высокоскоростных протоколов обмена данными</a:t>
            </a:r>
            <a:endParaRPr lang="en-US" sz="1800" i="1" smtClean="0"/>
          </a:p>
          <a:p>
            <a:pPr lvl="1">
              <a:lnSpc>
                <a:spcPct val="80000"/>
              </a:lnSpc>
              <a:buFontTx/>
              <a:buNone/>
            </a:pPr>
            <a:r>
              <a:rPr lang="en-US" sz="1800" b="1" i="1" smtClean="0">
                <a:solidFill>
                  <a:schemeClr val="hlink"/>
                </a:solidFill>
              </a:rPr>
              <a:t>STRATIX GX</a:t>
            </a:r>
            <a:r>
              <a:rPr lang="ru-RU" sz="1800" b="1" i="1" smtClean="0"/>
              <a:t> </a:t>
            </a:r>
            <a:r>
              <a:rPr lang="ru-RU" sz="1800" smtClean="0"/>
              <a:t>(встроенные приемопередатчики)</a:t>
            </a:r>
            <a:endParaRPr lang="en-US" sz="1800" b="1" i="1" smtClean="0"/>
          </a:p>
          <a:p>
            <a:pPr lvl="1">
              <a:lnSpc>
                <a:spcPct val="80000"/>
              </a:lnSpc>
              <a:buFontTx/>
              <a:buNone/>
            </a:pPr>
            <a:r>
              <a:rPr lang="en-US" sz="1800" b="1" i="1" smtClean="0">
                <a:solidFill>
                  <a:schemeClr val="hlink"/>
                </a:solidFill>
              </a:rPr>
              <a:t>MERCURY</a:t>
            </a:r>
            <a:endParaRPr lang="en-US" sz="1800" b="1" smtClean="0">
              <a:solidFill>
                <a:schemeClr val="hlink"/>
              </a:solidFill>
            </a:endParaRPr>
          </a:p>
          <a:p>
            <a:pPr>
              <a:lnSpc>
                <a:spcPct val="80000"/>
              </a:lnSpc>
            </a:pPr>
            <a:r>
              <a:rPr lang="en-US" sz="1800" b="1" smtClean="0">
                <a:solidFill>
                  <a:schemeClr val="hlink"/>
                </a:solidFill>
              </a:rPr>
              <a:t>CPLD </a:t>
            </a:r>
            <a:r>
              <a:rPr lang="en-US" sz="1800" smtClean="0"/>
              <a:t>микросхемы</a:t>
            </a:r>
            <a:endParaRPr lang="en-US" sz="1800" i="1" smtClean="0"/>
          </a:p>
          <a:p>
            <a:pPr>
              <a:lnSpc>
                <a:spcPct val="80000"/>
              </a:lnSpc>
              <a:buFont typeface="Wingdings" pitchFamily="2" charset="2"/>
              <a:buNone/>
            </a:pPr>
            <a:r>
              <a:rPr lang="en-US" sz="1800" b="1" i="1" smtClean="0">
                <a:solidFill>
                  <a:schemeClr val="hlink"/>
                </a:solidFill>
              </a:rPr>
              <a:t>	MAX 7000 MAX 3000</a:t>
            </a:r>
            <a:r>
              <a:rPr lang="en-US" sz="1800" smtClean="0"/>
              <a:t> (не развиваются и не поддерживаются)</a:t>
            </a:r>
            <a:endParaRPr lang="uk-UA" sz="1800" smtClean="0"/>
          </a:p>
          <a:p>
            <a:pPr>
              <a:lnSpc>
                <a:spcPct val="80000"/>
              </a:lnSpc>
            </a:pPr>
            <a:r>
              <a:rPr lang="uk-UA" sz="1800" b="1" smtClean="0">
                <a:solidFill>
                  <a:schemeClr val="hlink"/>
                </a:solidFill>
              </a:rPr>
              <a:t>Микросхема MAX II</a:t>
            </a:r>
            <a:r>
              <a:rPr lang="uk-UA" sz="1800" smtClean="0"/>
              <a:t> (реалзована </a:t>
            </a:r>
            <a:r>
              <a:rPr lang="ru-RU" sz="1800" smtClean="0"/>
              <a:t>по классической FPGA схеме)</a:t>
            </a:r>
          </a:p>
          <a:p>
            <a:pPr>
              <a:lnSpc>
                <a:spcPct val="80000"/>
              </a:lnSpc>
            </a:pPr>
            <a:r>
              <a:rPr lang="ru-RU" sz="1800" smtClean="0"/>
              <a:t>Встоенные процессорные ядра</a:t>
            </a:r>
            <a:endParaRPr lang="en-US" sz="1800" i="1" smtClean="0"/>
          </a:p>
          <a:p>
            <a:pPr>
              <a:lnSpc>
                <a:spcPct val="80000"/>
              </a:lnSpc>
              <a:buFont typeface="Wingdings" pitchFamily="2" charset="2"/>
              <a:buNone/>
            </a:pPr>
            <a:r>
              <a:rPr lang="uk-UA" sz="1800" b="1" i="1" smtClean="0">
                <a:solidFill>
                  <a:schemeClr val="hlink"/>
                </a:solidFill>
              </a:rPr>
              <a:t>	</a:t>
            </a:r>
            <a:r>
              <a:rPr lang="en-US" sz="1800" b="1" i="1" smtClean="0">
                <a:solidFill>
                  <a:schemeClr val="hlink"/>
                </a:solidFill>
              </a:rPr>
              <a:t>NIOS, EXCALIBUR</a:t>
            </a:r>
            <a:r>
              <a:rPr lang="en-US" sz="1800" smtClean="0"/>
              <a:t> (</a:t>
            </a:r>
            <a:r>
              <a:rPr lang="ru-RU" sz="1800" smtClean="0"/>
              <a:t>аппаратный</a:t>
            </a:r>
            <a:r>
              <a:rPr lang="ru-RU" sz="1800" b="1" i="1" smtClean="0">
                <a:solidFill>
                  <a:schemeClr val="hlink"/>
                </a:solidFill>
              </a:rPr>
              <a:t> </a:t>
            </a:r>
            <a:r>
              <a:rPr lang="ru-RU" sz="1800" smtClean="0"/>
              <a:t>процессор </a:t>
            </a:r>
            <a:r>
              <a:rPr lang="uk-UA" sz="1800" smtClean="0"/>
              <a:t>ARM922T</a:t>
            </a:r>
            <a:r>
              <a:rPr lang="en-US" sz="1800" smtClean="0"/>
              <a:t> </a:t>
            </a:r>
            <a:r>
              <a:rPr lang="ru-RU" sz="1800" smtClean="0"/>
              <a:t>+ </a:t>
            </a:r>
            <a:r>
              <a:rPr lang="uk-UA" sz="1800" smtClean="0"/>
              <a:t>APEX 20KE)</a:t>
            </a:r>
            <a:endParaRPr lang="ru-RU" sz="1800" b="1" smtClean="0">
              <a:solidFill>
                <a:schemeClr val="hlink"/>
              </a:solidFill>
            </a:endParaRPr>
          </a:p>
          <a:p>
            <a:pPr>
              <a:lnSpc>
                <a:spcPct val="80000"/>
              </a:lnSpc>
            </a:pPr>
            <a:r>
              <a:rPr lang="ru-RU" sz="1800" smtClean="0"/>
              <a:t>Конфигурационные ПЗУ (память + встроенный контроллер)</a:t>
            </a:r>
            <a:endParaRPr lang="ru-RU" sz="1800" i="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ru-RU" smtClean="0"/>
              <a:t>Менеджер пакета </a:t>
            </a:r>
            <a:r>
              <a:rPr lang="en-US" smtClean="0"/>
              <a:t>Quartus II</a:t>
            </a:r>
          </a:p>
        </p:txBody>
      </p:sp>
      <p:sp>
        <p:nvSpPr>
          <p:cNvPr id="26627" name="Rectangle 3"/>
          <p:cNvSpPr>
            <a:spLocks noChangeArrowheads="1"/>
          </p:cNvSpPr>
          <p:nvPr/>
        </p:nvSpPr>
        <p:spPr bwMode="auto">
          <a:xfrm>
            <a:off x="152400" y="1143000"/>
            <a:ext cx="1828800" cy="530225"/>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Меню менеджера пакета</a:t>
            </a:r>
          </a:p>
        </p:txBody>
      </p:sp>
      <p:sp>
        <p:nvSpPr>
          <p:cNvPr id="26628" name="Rectangle 4"/>
          <p:cNvSpPr>
            <a:spLocks noChangeArrowheads="1"/>
          </p:cNvSpPr>
          <p:nvPr/>
        </p:nvSpPr>
        <p:spPr bwMode="auto">
          <a:xfrm>
            <a:off x="152400" y="1752600"/>
            <a:ext cx="1828800" cy="530225"/>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Панель инструментов</a:t>
            </a:r>
          </a:p>
        </p:txBody>
      </p:sp>
      <p:pic>
        <p:nvPicPr>
          <p:cNvPr id="266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295400"/>
            <a:ext cx="6248400" cy="4518025"/>
          </a:xfrm>
        </p:spPr>
      </p:pic>
      <p:sp>
        <p:nvSpPr>
          <p:cNvPr id="26630" name="Rectangle 6"/>
          <p:cNvSpPr>
            <a:spLocks noChangeArrowheads="1"/>
          </p:cNvSpPr>
          <p:nvPr/>
        </p:nvSpPr>
        <p:spPr bwMode="auto">
          <a:xfrm>
            <a:off x="152400" y="2544763"/>
            <a:ext cx="1828800" cy="317500"/>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Навигатор проекта</a:t>
            </a:r>
          </a:p>
        </p:txBody>
      </p:sp>
      <p:sp>
        <p:nvSpPr>
          <p:cNvPr id="26631" name="Rectangle 7"/>
          <p:cNvSpPr>
            <a:spLocks noChangeArrowheads="1"/>
          </p:cNvSpPr>
          <p:nvPr/>
        </p:nvSpPr>
        <p:spPr bwMode="auto">
          <a:xfrm>
            <a:off x="152400" y="3657600"/>
            <a:ext cx="1828800" cy="955675"/>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Окно состояния процедуры компиляции проекта</a:t>
            </a:r>
          </a:p>
        </p:txBody>
      </p:sp>
      <p:sp>
        <p:nvSpPr>
          <p:cNvPr id="26632" name="Rectangle 8"/>
          <p:cNvSpPr>
            <a:spLocks noChangeArrowheads="1"/>
          </p:cNvSpPr>
          <p:nvPr/>
        </p:nvSpPr>
        <p:spPr bwMode="auto">
          <a:xfrm>
            <a:off x="152400" y="5257800"/>
            <a:ext cx="1828800" cy="530225"/>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Окно процессора сообщений</a:t>
            </a:r>
          </a:p>
        </p:txBody>
      </p:sp>
      <p:sp>
        <p:nvSpPr>
          <p:cNvPr id="26633" name="Rectangle 9"/>
          <p:cNvSpPr>
            <a:spLocks noChangeArrowheads="1"/>
          </p:cNvSpPr>
          <p:nvPr/>
        </p:nvSpPr>
        <p:spPr bwMode="auto">
          <a:xfrm>
            <a:off x="5410200" y="4144963"/>
            <a:ext cx="3276600" cy="317500"/>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Отчет о результатах компиляции</a:t>
            </a:r>
            <a:r>
              <a:rPr lang="ru-RU"/>
              <a:t> </a:t>
            </a:r>
          </a:p>
        </p:txBody>
      </p:sp>
      <p:sp>
        <p:nvSpPr>
          <p:cNvPr id="26634" name="Rectangle 10"/>
          <p:cNvSpPr>
            <a:spLocks noChangeArrowheads="1"/>
          </p:cNvSpPr>
          <p:nvPr/>
        </p:nvSpPr>
        <p:spPr bwMode="auto">
          <a:xfrm>
            <a:off x="6477000" y="2057400"/>
            <a:ext cx="2362200" cy="530225"/>
          </a:xfrm>
          <a:prstGeom prst="rect">
            <a:avLst/>
          </a:prstGeom>
          <a:solidFill>
            <a:srgbClr val="FFFF99"/>
          </a:solidFill>
          <a:ln w="12700" algn="ctr">
            <a:solidFill>
              <a:schemeClr val="tx1"/>
            </a:solidFill>
            <a:miter lim="800000"/>
            <a:headEnd/>
            <a:tailEnd/>
          </a:ln>
        </p:spPr>
        <p:txBody>
          <a:bodyPr anchor="ctr">
            <a:spAutoFit/>
          </a:bodyPr>
          <a:lstStyle/>
          <a:p>
            <a:pPr algn="l">
              <a:buFontTx/>
              <a:buNone/>
            </a:pPr>
            <a:r>
              <a:rPr lang="ru-RU" b="0"/>
              <a:t>Название проекта и его рабочая папка</a:t>
            </a:r>
          </a:p>
        </p:txBody>
      </p:sp>
      <p:sp>
        <p:nvSpPr>
          <p:cNvPr id="26635" name="Line 11"/>
          <p:cNvSpPr>
            <a:spLocks noChangeShapeType="1"/>
          </p:cNvSpPr>
          <p:nvPr/>
        </p:nvSpPr>
        <p:spPr bwMode="auto">
          <a:xfrm flipH="1" flipV="1">
            <a:off x="5867400" y="1371600"/>
            <a:ext cx="609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26636" name="Line 12"/>
          <p:cNvSpPr>
            <a:spLocks noChangeShapeType="1"/>
          </p:cNvSpPr>
          <p:nvPr/>
        </p:nvSpPr>
        <p:spPr bwMode="auto">
          <a:xfrm>
            <a:off x="1981200" y="1371600"/>
            <a:ext cx="4572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26637" name="Line 13"/>
          <p:cNvSpPr>
            <a:spLocks noChangeShapeType="1"/>
          </p:cNvSpPr>
          <p:nvPr/>
        </p:nvSpPr>
        <p:spPr bwMode="auto">
          <a:xfrm flipV="1">
            <a:off x="1981200" y="1752600"/>
            <a:ext cx="381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26638" name="Line 14"/>
          <p:cNvSpPr>
            <a:spLocks noChangeShapeType="1"/>
          </p:cNvSpPr>
          <p:nvPr/>
        </p:nvSpPr>
        <p:spPr bwMode="auto">
          <a:xfrm flipV="1">
            <a:off x="1981200" y="2590800"/>
            <a:ext cx="4572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26639" name="Line 15"/>
          <p:cNvSpPr>
            <a:spLocks noChangeShapeType="1"/>
          </p:cNvSpPr>
          <p:nvPr/>
        </p:nvSpPr>
        <p:spPr bwMode="auto">
          <a:xfrm flipV="1">
            <a:off x="1981200" y="4038600"/>
            <a:ext cx="4572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26640" name="Line 16"/>
          <p:cNvSpPr>
            <a:spLocks noChangeShapeType="1"/>
          </p:cNvSpPr>
          <p:nvPr/>
        </p:nvSpPr>
        <p:spPr bwMode="auto">
          <a:xfrm flipV="1">
            <a:off x="1981200" y="5486400"/>
            <a:ext cx="4572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2771" y="381000"/>
            <a:ext cx="8347075" cy="882650"/>
          </a:xfrm>
          <a:noFill/>
        </p:spPr>
        <p:txBody>
          <a:bodyPr/>
          <a:lstStyle/>
          <a:p>
            <a:pPr algn="ctr"/>
            <a:r>
              <a:rPr lang="ru-RU" sz="2800" dirty="0" smtClean="0"/>
              <a:t>Текстовый ввод описания проекта</a:t>
            </a:r>
            <a:br>
              <a:rPr lang="ru-RU" sz="2800" dirty="0" smtClean="0"/>
            </a:br>
            <a:r>
              <a:rPr lang="ru-RU" sz="2800" dirty="0" smtClean="0"/>
              <a:t> </a:t>
            </a:r>
            <a:r>
              <a:rPr lang="en-US" sz="2800" i="1" dirty="0" smtClean="0">
                <a:solidFill>
                  <a:schemeClr val="hlink"/>
                </a:solidFill>
              </a:rPr>
              <a:t>TEXT EDITOR</a:t>
            </a:r>
          </a:p>
        </p:txBody>
      </p:sp>
      <p:sp>
        <p:nvSpPr>
          <p:cNvPr id="27651" name="Rectangle 3"/>
          <p:cNvSpPr>
            <a:spLocks noGrp="1" noChangeArrowheads="1"/>
          </p:cNvSpPr>
          <p:nvPr>
            <p:ph type="body" idx="1"/>
          </p:nvPr>
        </p:nvSpPr>
        <p:spPr>
          <a:xfrm>
            <a:off x="381000" y="1524000"/>
            <a:ext cx="8347075" cy="4484688"/>
          </a:xfrm>
          <a:noFill/>
        </p:spPr>
        <p:txBody>
          <a:bodyPr/>
          <a:lstStyle/>
          <a:p>
            <a:r>
              <a:rPr lang="ru-RU" smtClean="0"/>
              <a:t>Возможности</a:t>
            </a:r>
            <a:endParaRPr lang="en-US" smtClean="0"/>
          </a:p>
          <a:p>
            <a:pPr lvl="1"/>
            <a:r>
              <a:rPr lang="ru-RU" smtClean="0"/>
              <a:t>Нумерация линий</a:t>
            </a:r>
            <a:endParaRPr lang="en-US" smtClean="0"/>
          </a:p>
          <a:p>
            <a:pPr lvl="1"/>
            <a:r>
              <a:rPr lang="ru-RU" smtClean="0"/>
              <a:t>Использование заготовок языковых конструкций</a:t>
            </a:r>
            <a:endParaRPr lang="en-US" smtClean="0"/>
          </a:p>
          <a:p>
            <a:pPr lvl="1"/>
            <a:r>
              <a:rPr lang="ru-RU" smtClean="0"/>
              <a:t>Отображение ключевых слов выбранными цветами</a:t>
            </a:r>
            <a:endParaRPr lang="en-US" smtClean="0"/>
          </a:p>
          <a:p>
            <a:pPr lvl="1"/>
            <a:r>
              <a:rPr lang="ru-RU" smtClean="0"/>
              <a:t>Подсказка о необходимости сохранения файла</a:t>
            </a:r>
            <a:r>
              <a:rPr lang="en-US" smtClean="0"/>
              <a:t>  </a:t>
            </a:r>
          </a:p>
          <a:p>
            <a:pPr lvl="2">
              <a:buFontTx/>
              <a:buNone/>
            </a:pPr>
            <a:endParaRPr lang="en-US" smtClean="0"/>
          </a:p>
          <a:p>
            <a:r>
              <a:rPr lang="ru-RU" smtClean="0"/>
              <a:t>Используемые языки описания аппаратуры </a:t>
            </a:r>
            <a:endParaRPr lang="en-US" smtClean="0"/>
          </a:p>
          <a:p>
            <a:pPr lvl="1"/>
            <a:r>
              <a:rPr lang="en-US" smtClean="0"/>
              <a:t>AHDL (</a:t>
            </a:r>
            <a:r>
              <a:rPr lang="ru-RU" smtClean="0"/>
              <a:t> стандартное расширение - </a:t>
            </a:r>
            <a:r>
              <a:rPr lang="en-US" smtClean="0"/>
              <a:t>.tdf)</a:t>
            </a:r>
          </a:p>
          <a:p>
            <a:pPr lvl="1"/>
            <a:r>
              <a:rPr lang="en-US" smtClean="0"/>
              <a:t>VHDL (</a:t>
            </a:r>
            <a:r>
              <a:rPr lang="ru-RU" smtClean="0"/>
              <a:t>стандартное расширение - </a:t>
            </a:r>
            <a:r>
              <a:rPr lang="en-US" smtClean="0"/>
              <a:t>.vhd)</a:t>
            </a:r>
          </a:p>
          <a:p>
            <a:pPr lvl="1"/>
            <a:r>
              <a:rPr lang="en-US" smtClean="0"/>
              <a:t>Verilog (</a:t>
            </a:r>
            <a:r>
              <a:rPr lang="ru-RU" smtClean="0"/>
              <a:t>стандартное расширение - </a:t>
            </a:r>
            <a:r>
              <a:rPr lang="en-US" smtClean="0"/>
              <a:t>.v)</a:t>
            </a:r>
          </a:p>
          <a:p>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07950"/>
            <a:ext cx="9144000" cy="882650"/>
          </a:xfrm>
        </p:spPr>
        <p:txBody>
          <a:bodyPr/>
          <a:lstStyle/>
          <a:p>
            <a:pPr algn="ctr"/>
            <a:r>
              <a:rPr lang="uk-UA" sz="2800" smtClean="0"/>
              <a:t>ГРАФИЧЕСКОЕ ПРОЕКТИРОВАНИЕ</a:t>
            </a:r>
            <a:r>
              <a:rPr lang="en-US" sz="2800" smtClean="0"/>
              <a:t> </a:t>
            </a:r>
            <a:br>
              <a:rPr lang="en-US" sz="2800" smtClean="0"/>
            </a:br>
            <a:r>
              <a:rPr lang="en-US" sz="2800" i="1" smtClean="0">
                <a:solidFill>
                  <a:schemeClr val="hlink"/>
                </a:solidFill>
              </a:rPr>
              <a:t>BLOCK EDITOR</a:t>
            </a:r>
            <a:endParaRPr lang="uk-UA" sz="2800" i="1" smtClean="0">
              <a:solidFill>
                <a:schemeClr val="hlink"/>
              </a:solidFill>
            </a:endParaRPr>
          </a:p>
        </p:txBody>
      </p:sp>
      <p:sp>
        <p:nvSpPr>
          <p:cNvPr id="28675" name="Rectangle 3"/>
          <p:cNvSpPr>
            <a:spLocks noGrp="1" noChangeArrowheads="1"/>
          </p:cNvSpPr>
          <p:nvPr>
            <p:ph type="body" idx="1"/>
          </p:nvPr>
        </p:nvSpPr>
        <p:spPr>
          <a:xfrm>
            <a:off x="381000" y="1219200"/>
            <a:ext cx="8347075" cy="4484688"/>
          </a:xfrm>
        </p:spPr>
        <p:txBody>
          <a:bodyPr/>
          <a:lstStyle/>
          <a:p>
            <a:pPr>
              <a:lnSpc>
                <a:spcPct val="90000"/>
              </a:lnSpc>
            </a:pPr>
            <a:r>
              <a:rPr lang="ru-RU" smtClean="0"/>
              <a:t>Возможности </a:t>
            </a:r>
            <a:r>
              <a:rPr lang="uk-UA" smtClean="0"/>
              <a:t>(в редакторе </a:t>
            </a:r>
            <a:r>
              <a:rPr lang="en-US" smtClean="0"/>
              <a:t>Block</a:t>
            </a:r>
            <a:r>
              <a:rPr lang="uk-UA" smtClean="0"/>
              <a:t>  </a:t>
            </a:r>
            <a:r>
              <a:rPr lang="en-US" smtClean="0"/>
              <a:t>Editor</a:t>
            </a:r>
            <a:r>
              <a:rPr lang="uk-UA" smtClean="0"/>
              <a:t>)</a:t>
            </a:r>
          </a:p>
          <a:p>
            <a:pPr lvl="1">
              <a:lnSpc>
                <a:spcPct val="90000"/>
              </a:lnSpc>
            </a:pPr>
            <a:r>
              <a:rPr lang="uk-UA" smtClean="0"/>
              <a:t>Тестирование библиотечных функцій</a:t>
            </a:r>
            <a:r>
              <a:rPr lang="ru-RU" smtClean="0"/>
              <a:t>.</a:t>
            </a:r>
            <a:endParaRPr lang="uk-UA" smtClean="0"/>
          </a:p>
          <a:p>
            <a:pPr lvl="1">
              <a:lnSpc>
                <a:spcPct val="90000"/>
              </a:lnSpc>
            </a:pPr>
            <a:r>
              <a:rPr lang="uk-UA" smtClean="0"/>
              <a:t>Создание файлов верхнего уровня</a:t>
            </a:r>
          </a:p>
          <a:p>
            <a:pPr lvl="2">
              <a:lnSpc>
                <a:spcPct val="90000"/>
              </a:lnSpc>
            </a:pPr>
            <a:r>
              <a:rPr lang="uk-UA" i="1" smtClean="0"/>
              <a:t>создание  схемы проекта в редакторе</a:t>
            </a:r>
          </a:p>
          <a:p>
            <a:pPr lvl="2">
              <a:lnSpc>
                <a:spcPct val="90000"/>
              </a:lnSpc>
            </a:pPr>
            <a:r>
              <a:rPr lang="uk-UA" i="1" smtClean="0"/>
              <a:t>позволяет создать отдельные блоки, задать связи между ними, а также входные и выходные контакты </a:t>
            </a:r>
            <a:endParaRPr lang="en-US" i="1" smtClean="0"/>
          </a:p>
          <a:p>
            <a:pPr algn="ctr">
              <a:lnSpc>
                <a:spcPct val="90000"/>
              </a:lnSpc>
              <a:buFont typeface="Wingdings" pitchFamily="2" charset="2"/>
              <a:buNone/>
            </a:pPr>
            <a:r>
              <a:rPr lang="en-US" b="1" smtClean="0"/>
              <a:t>Block Editor</a:t>
            </a:r>
            <a:r>
              <a:rPr lang="uk-UA" b="1" smtClean="0"/>
              <a:t>-&gt;</a:t>
            </a:r>
            <a:r>
              <a:rPr lang="en-US" b="1" smtClean="0"/>
              <a:t>Block Tool</a:t>
            </a:r>
            <a:r>
              <a:rPr lang="uk-UA" smtClean="0"/>
              <a:t> </a:t>
            </a:r>
          </a:p>
          <a:p>
            <a:pPr>
              <a:lnSpc>
                <a:spcPct val="90000"/>
              </a:lnSpc>
            </a:pPr>
            <a:r>
              <a:rPr lang="uk-UA" smtClean="0"/>
              <a:t>Позволяет создать графический файл и преобразовать его в </a:t>
            </a:r>
            <a:r>
              <a:rPr lang="en-US" smtClean="0"/>
              <a:t>HDL </a:t>
            </a:r>
            <a:r>
              <a:rPr lang="uk-UA" smtClean="0"/>
              <a:t> файл.</a:t>
            </a:r>
          </a:p>
          <a:p>
            <a:pPr lvl="1">
              <a:lnSpc>
                <a:spcPct val="90000"/>
              </a:lnSpc>
            </a:pPr>
            <a:r>
              <a:rPr lang="uk-UA" smtClean="0"/>
              <a:t>В графические файлы можно добавлять входяие в САПР примитивы, встроенные библиотечные модули, мегафункции.</a:t>
            </a:r>
          </a:p>
          <a:p>
            <a:pPr lvl="1">
              <a:lnSpc>
                <a:spcPct val="90000"/>
              </a:lnSpc>
            </a:pPr>
            <a:r>
              <a:rPr lang="uk-UA" smtClean="0"/>
              <a:t>Мегафункция – блок описывающий определенную функцию, который конфигурируется под требования пользователей.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07950"/>
            <a:ext cx="9144000" cy="882650"/>
          </a:xfrm>
        </p:spPr>
        <p:txBody>
          <a:bodyPr/>
          <a:lstStyle/>
          <a:p>
            <a:pPr algn="ctr"/>
            <a:r>
              <a:rPr lang="uk-UA" sz="2800" dirty="0"/>
              <a:t>Створення </a:t>
            </a:r>
            <a:r>
              <a:rPr lang="uk-UA" sz="2800" dirty="0" smtClean="0"/>
              <a:t>файлу </a:t>
            </a:r>
            <a:r>
              <a:rPr lang="uk-UA" sz="2800" dirty="0"/>
              <a:t>верхнього рівня опису проекту</a:t>
            </a:r>
            <a:endParaRPr lang="uk-UA" sz="2800" i="1" dirty="0" smtClean="0">
              <a:solidFill>
                <a:schemeClr val="hlink"/>
              </a:solidFill>
            </a:endParaRPr>
          </a:p>
        </p:txBody>
      </p:sp>
      <p:pic>
        <p:nvPicPr>
          <p:cNvPr id="2" name="Рисунок 1"/>
          <p:cNvPicPr>
            <a:picLocks noChangeAspect="1"/>
          </p:cNvPicPr>
          <p:nvPr/>
        </p:nvPicPr>
        <p:blipFill>
          <a:blip r:embed="rId2"/>
          <a:stretch>
            <a:fillRect/>
          </a:stretch>
        </p:blipFill>
        <p:spPr>
          <a:xfrm>
            <a:off x="212270" y="1081087"/>
            <a:ext cx="4054929" cy="4842062"/>
          </a:xfrm>
          <a:prstGeom prst="rect">
            <a:avLst/>
          </a:prstGeom>
        </p:spPr>
      </p:pic>
      <p:pic>
        <p:nvPicPr>
          <p:cNvPr id="3" name="Рисунок 2"/>
          <p:cNvPicPr>
            <a:picLocks noChangeAspect="1"/>
          </p:cNvPicPr>
          <p:nvPr/>
        </p:nvPicPr>
        <p:blipFill>
          <a:blip r:embed="rId3"/>
          <a:stretch>
            <a:fillRect/>
          </a:stretch>
        </p:blipFill>
        <p:spPr>
          <a:xfrm>
            <a:off x="3733800" y="1001486"/>
            <a:ext cx="4995448" cy="6763499"/>
          </a:xfrm>
          <a:prstGeom prst="rect">
            <a:avLst/>
          </a:prstGeom>
        </p:spPr>
      </p:pic>
    </p:spTree>
    <p:extLst>
      <p:ext uri="{BB962C8B-B14F-4D97-AF65-F5344CB8AC3E}">
        <p14:creationId xmlns:p14="http://schemas.microsoft.com/office/powerpoint/2010/main" val="2061088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07950"/>
            <a:ext cx="9144000" cy="882650"/>
          </a:xfrm>
        </p:spPr>
        <p:txBody>
          <a:bodyPr/>
          <a:lstStyle/>
          <a:p>
            <a:pPr algn="ctr"/>
            <a:r>
              <a:rPr lang="uk-UA" sz="2800" dirty="0"/>
              <a:t>Вікно текстового редактора</a:t>
            </a:r>
            <a:endParaRPr lang="uk-UA" sz="2800" i="1" dirty="0" smtClean="0">
              <a:solidFill>
                <a:schemeClr val="hlink"/>
              </a:solidFill>
            </a:endParaRPr>
          </a:p>
        </p:txBody>
      </p:sp>
      <p:pic>
        <p:nvPicPr>
          <p:cNvPr id="5" name="Рисунок 4"/>
          <p:cNvPicPr>
            <a:picLocks noChangeAspect="1"/>
          </p:cNvPicPr>
          <p:nvPr/>
        </p:nvPicPr>
        <p:blipFill>
          <a:blip r:embed="rId2"/>
          <a:stretch>
            <a:fillRect/>
          </a:stretch>
        </p:blipFill>
        <p:spPr>
          <a:xfrm>
            <a:off x="152400" y="1504950"/>
            <a:ext cx="9496425" cy="4895850"/>
          </a:xfrm>
          <a:prstGeom prst="rect">
            <a:avLst/>
          </a:prstGeom>
        </p:spPr>
      </p:pic>
    </p:spTree>
    <p:extLst>
      <p:ext uri="{BB962C8B-B14F-4D97-AF65-F5344CB8AC3E}">
        <p14:creationId xmlns:p14="http://schemas.microsoft.com/office/powerpoint/2010/main" val="260720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07950"/>
            <a:ext cx="9144000" cy="501650"/>
          </a:xfrm>
        </p:spPr>
        <p:txBody>
          <a:bodyPr/>
          <a:lstStyle/>
          <a:p>
            <a:pPr algn="ctr"/>
            <a:r>
              <a:rPr lang="uk-UA" sz="2800" dirty="0" smtClean="0"/>
              <a:t>Навігаційна панель</a:t>
            </a:r>
            <a:endParaRPr lang="uk-UA" sz="2800" i="1" dirty="0" smtClean="0">
              <a:solidFill>
                <a:schemeClr val="hlin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70" y="1092849"/>
            <a:ext cx="5049155" cy="2305049"/>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5000625" cy="23288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4"/>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ko-KR" sz="1400" b="0" i="0" u="none" strike="noStrike" cap="none" normalizeH="0" baseline="0" smtClean="0">
                <a:ln>
                  <a:noFill/>
                </a:ln>
                <a:solidFill>
                  <a:schemeClr val="tx1"/>
                </a:solidFill>
                <a:effectLst/>
                <a:latin typeface="Times New Roman" panose="02020603050405020304" pitchFamily="18" charset="0"/>
                <a:ea typeface="Batang"/>
                <a:cs typeface="Times New Roman" panose="02020603050405020304" pitchFamily="18" charset="0"/>
              </a:rPr>
              <a:t>    </a:t>
            </a:r>
            <a:endParaRPr kumimoji="0" lang="uk-UA" altLang="ko-KR" sz="1800" b="0" i="0" u="none" strike="noStrike" cap="none" normalizeH="0" baseline="0" smtClean="0">
              <a:ln>
                <a:noFill/>
              </a:ln>
              <a:solidFill>
                <a:schemeClr val="tx1"/>
              </a:solidFill>
              <a:effectLst/>
              <a:latin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5662386" y="3124200"/>
            <a:ext cx="3324225" cy="3238500"/>
          </a:xfrm>
          <a:prstGeom prst="rect">
            <a:avLst/>
          </a:prstGeom>
        </p:spPr>
      </p:pic>
      <p:sp>
        <p:nvSpPr>
          <p:cNvPr id="6" name="Прямоугольник 5"/>
          <p:cNvSpPr/>
          <p:nvPr/>
        </p:nvSpPr>
        <p:spPr bwMode="auto">
          <a:xfrm>
            <a:off x="719818" y="3608357"/>
            <a:ext cx="4572000" cy="307777"/>
          </a:xfrm>
          <a:prstGeom prst="rect">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None/>
              <a:tabLst/>
            </a:pPr>
            <a:r>
              <a:rPr kumimoji="0" lang="uk-UA" sz="1400" b="1" i="0" u="none" strike="noStrike" cap="none" normalizeH="0" baseline="0" dirty="0" smtClean="0">
                <a:ln>
                  <a:noFill/>
                </a:ln>
                <a:solidFill>
                  <a:schemeClr val="tx1"/>
                </a:solidFill>
                <a:effectLst/>
                <a:latin typeface="Arial" charset="0"/>
              </a:rPr>
              <a:t>Створено файл верхнього рівня опису проекту</a:t>
            </a:r>
            <a:endParaRPr kumimoji="0" lang="uk-UA" sz="1400" b="1" i="0" u="none" strike="noStrike" cap="none" normalizeH="0" baseline="0" dirty="0" smtClean="0">
              <a:ln>
                <a:noFill/>
              </a:ln>
              <a:solidFill>
                <a:schemeClr val="tx1"/>
              </a:solidFill>
              <a:effectLst/>
              <a:latin typeface="Arial" charset="0"/>
            </a:endParaRPr>
          </a:p>
        </p:txBody>
      </p:sp>
      <p:sp>
        <p:nvSpPr>
          <p:cNvPr id="10" name="Прямоугольник 9"/>
          <p:cNvSpPr/>
          <p:nvPr/>
        </p:nvSpPr>
        <p:spPr bwMode="auto">
          <a:xfrm>
            <a:off x="719818" y="639602"/>
            <a:ext cx="4572000" cy="307777"/>
          </a:xfrm>
          <a:prstGeom prst="rect">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None/>
              <a:tabLst/>
            </a:pPr>
            <a:r>
              <a:rPr kumimoji="0" lang="uk-UA" sz="1400" b="1" i="0" u="none" strike="noStrike" cap="none" normalizeH="0" baseline="0" dirty="0" smtClean="0">
                <a:ln>
                  <a:noFill/>
                </a:ln>
                <a:solidFill>
                  <a:schemeClr val="tx1"/>
                </a:solidFill>
                <a:effectLst/>
                <a:latin typeface="Arial" charset="0"/>
              </a:rPr>
              <a:t>Створено новий проект</a:t>
            </a:r>
            <a:endParaRPr kumimoji="0" lang="uk-UA" sz="1400" b="1" i="0" u="none" strike="noStrike" cap="none" normalizeH="0" baseline="0" dirty="0" smtClean="0">
              <a:ln>
                <a:noFill/>
              </a:ln>
              <a:solidFill>
                <a:schemeClr val="tx1"/>
              </a:solidFill>
              <a:effectLst/>
              <a:latin typeface="Arial" charset="0"/>
            </a:endParaRPr>
          </a:p>
        </p:txBody>
      </p:sp>
      <p:sp>
        <p:nvSpPr>
          <p:cNvPr id="11" name="Прямоугольник 10"/>
          <p:cNvSpPr/>
          <p:nvPr/>
        </p:nvSpPr>
        <p:spPr bwMode="auto">
          <a:xfrm>
            <a:off x="6018895" y="2118837"/>
            <a:ext cx="2551791" cy="738664"/>
          </a:xfrm>
          <a:prstGeom prst="rect">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None/>
              <a:tabLst/>
            </a:pPr>
            <a:r>
              <a:rPr kumimoji="0" lang="uk-UA" sz="1400" b="1" i="0" u="none" strike="noStrike" cap="none" normalizeH="0" baseline="0" dirty="0" smtClean="0">
                <a:ln>
                  <a:noFill/>
                </a:ln>
                <a:solidFill>
                  <a:schemeClr val="tx1"/>
                </a:solidFill>
                <a:effectLst/>
                <a:latin typeface="Arial" charset="0"/>
              </a:rPr>
              <a:t>Можна інший</a:t>
            </a:r>
            <a:r>
              <a:rPr kumimoji="0" lang="uk-UA" sz="1400" b="1" i="0" u="none" strike="noStrike" cap="none" normalizeH="0" dirty="0" smtClean="0">
                <a:ln>
                  <a:noFill/>
                </a:ln>
                <a:solidFill>
                  <a:schemeClr val="tx1"/>
                </a:solidFill>
                <a:effectLst/>
                <a:latin typeface="Arial" charset="0"/>
              </a:rPr>
              <a:t> файл призначити файлом верхнього рівня ієрархії </a:t>
            </a:r>
            <a:endParaRPr kumimoji="0" lang="uk-UA" sz="14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52404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algn="ctr"/>
            <a:r>
              <a:rPr lang="ru-RU" smtClean="0"/>
              <a:t>Схемный ввод описания проекта</a:t>
            </a:r>
            <a:endParaRPr lang="en-US" smtClean="0"/>
          </a:p>
        </p:txBody>
      </p:sp>
      <p:sp>
        <p:nvSpPr>
          <p:cNvPr id="30723" name="Rectangle 3"/>
          <p:cNvSpPr>
            <a:spLocks noGrp="1" noChangeArrowheads="1"/>
          </p:cNvSpPr>
          <p:nvPr>
            <p:ph type="body" idx="1"/>
          </p:nvPr>
        </p:nvSpPr>
        <p:spPr>
          <a:xfrm>
            <a:off x="381000" y="1676400"/>
            <a:ext cx="8347075" cy="3962400"/>
          </a:xfrm>
          <a:noFill/>
        </p:spPr>
        <p:txBody>
          <a:bodyPr/>
          <a:lstStyle/>
          <a:p>
            <a:r>
              <a:rPr lang="ru-RU" smtClean="0"/>
              <a:t>Схемный редактор интегрирован в пакет </a:t>
            </a:r>
            <a:r>
              <a:rPr lang="en-US" smtClean="0"/>
              <a:t>QuartusII</a:t>
            </a:r>
          </a:p>
          <a:p>
            <a:r>
              <a:rPr lang="ru-RU" smtClean="0"/>
              <a:t>При создании схемы могут использоваться:</a:t>
            </a:r>
          </a:p>
          <a:p>
            <a:pPr lvl="1"/>
            <a:r>
              <a:rPr lang="ru-RU" smtClean="0"/>
              <a:t>Простейшие логические элементы, триггеры, выводы и другие примитивы</a:t>
            </a:r>
            <a:endParaRPr lang="en-US" smtClean="0"/>
          </a:p>
          <a:p>
            <a:pPr lvl="1"/>
            <a:r>
              <a:rPr lang="ru-RU" smtClean="0"/>
              <a:t>Параметризируемые модули </a:t>
            </a:r>
            <a:endParaRPr lang="en-US" smtClean="0"/>
          </a:p>
          <a:p>
            <a:pPr lvl="1"/>
            <a:r>
              <a:rPr lang="ru-RU" smtClean="0"/>
              <a:t>Мегафункции, созданные фирмой </a:t>
            </a:r>
            <a:r>
              <a:rPr lang="en-US" smtClean="0"/>
              <a:t> Altera</a:t>
            </a:r>
            <a:r>
              <a:rPr lang="ru-RU" smtClean="0"/>
              <a:t> модули</a:t>
            </a:r>
          </a:p>
          <a:p>
            <a:pPr lvl="1"/>
            <a:r>
              <a:rPr lang="ru-RU" smtClean="0"/>
              <a:t>Ранее созданные (в текстовом или графическом редакторах) компоненты </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algn="ctr"/>
            <a:r>
              <a:rPr lang="ru-RU" smtClean="0"/>
              <a:t>Базовые библиотеки пакета</a:t>
            </a:r>
            <a:endParaRPr lang="en-US" smtClean="0"/>
          </a:p>
        </p:txBody>
      </p:sp>
      <p:sp>
        <p:nvSpPr>
          <p:cNvPr id="29699" name="Rectangle 3"/>
          <p:cNvSpPr>
            <a:spLocks noGrp="1" noChangeArrowheads="1"/>
          </p:cNvSpPr>
          <p:nvPr>
            <p:ph type="body" idx="1"/>
          </p:nvPr>
        </p:nvSpPr>
        <p:spPr>
          <a:xfrm>
            <a:off x="384402" y="882650"/>
            <a:ext cx="8347075" cy="4484687"/>
          </a:xfrm>
          <a:noFill/>
        </p:spPr>
        <p:txBody>
          <a:bodyPr/>
          <a:lstStyle/>
          <a:p>
            <a:pPr marL="0" lvl="1" indent="0" algn="ctr">
              <a:lnSpc>
                <a:spcPct val="90000"/>
              </a:lnSpc>
              <a:buNone/>
            </a:pPr>
            <a:endParaRPr lang="uk-UA" sz="1800" b="1" dirty="0" smtClean="0">
              <a:solidFill>
                <a:srgbClr val="C00000"/>
              </a:solidFill>
            </a:endParaRPr>
          </a:p>
          <a:p>
            <a:pPr marL="0" lvl="1" indent="0" algn="ctr">
              <a:lnSpc>
                <a:spcPct val="90000"/>
              </a:lnSpc>
              <a:buNone/>
            </a:pPr>
            <a:r>
              <a:rPr lang="en-US" sz="1800" b="1" dirty="0" err="1" smtClean="0">
                <a:solidFill>
                  <a:srgbClr val="C00000"/>
                </a:solidFill>
              </a:rPr>
              <a:t>MegaWizard</a:t>
            </a:r>
            <a:r>
              <a:rPr lang="uk-UA" sz="1800" b="1" dirty="0" smtClean="0">
                <a:solidFill>
                  <a:srgbClr val="C00000"/>
                </a:solidFill>
              </a:rPr>
              <a:t> </a:t>
            </a:r>
            <a:r>
              <a:rPr lang="en-US" sz="1800" b="1" dirty="0" smtClean="0">
                <a:solidFill>
                  <a:srgbClr val="C00000"/>
                </a:solidFill>
              </a:rPr>
              <a:t>Plug-in </a:t>
            </a:r>
            <a:r>
              <a:rPr lang="en-US" sz="1800" b="1" dirty="0" err="1" smtClean="0">
                <a:solidFill>
                  <a:srgbClr val="C00000"/>
                </a:solidFill>
              </a:rPr>
              <a:t>Meneger</a:t>
            </a:r>
            <a:r>
              <a:rPr lang="en-US" sz="1800" b="1" dirty="0" smtClean="0">
                <a:solidFill>
                  <a:srgbClr val="C00000"/>
                </a:solidFill>
              </a:rPr>
              <a:t>, </a:t>
            </a:r>
            <a:r>
              <a:rPr lang="uk-UA" sz="1800" b="1" dirty="0">
                <a:solidFill>
                  <a:srgbClr val="C00000"/>
                </a:solidFill>
              </a:rPr>
              <a:t>бібліотека </a:t>
            </a:r>
            <a:r>
              <a:rPr lang="uk-UA" sz="1800" b="1" dirty="0" err="1" smtClean="0">
                <a:solidFill>
                  <a:srgbClr val="C00000"/>
                </a:solidFill>
              </a:rPr>
              <a:t>мегафункцій</a:t>
            </a:r>
            <a:endParaRPr lang="ru-RU" sz="1800" b="1" dirty="0">
              <a:solidFill>
                <a:srgbClr val="C00000"/>
              </a:solidFill>
            </a:endParaRPr>
          </a:p>
          <a:p>
            <a:pPr>
              <a:lnSpc>
                <a:spcPct val="90000"/>
              </a:lnSpc>
            </a:pPr>
            <a:endParaRPr lang="en-US" sz="2000" dirty="0" smtClean="0"/>
          </a:p>
          <a:p>
            <a:pPr lvl="1">
              <a:lnSpc>
                <a:spcPct val="90000"/>
              </a:lnSpc>
            </a:pPr>
            <a:r>
              <a:rPr lang="ru-RU" sz="1800" b="1" dirty="0" err="1" smtClean="0"/>
              <a:t>Мегафункции</a:t>
            </a:r>
            <a:r>
              <a:rPr lang="ru-RU" sz="1800" b="1" dirty="0" smtClean="0"/>
              <a:t>, созданные фирмой </a:t>
            </a:r>
            <a:r>
              <a:rPr lang="en-US" sz="1800" b="1" dirty="0" smtClean="0"/>
              <a:t>Altera</a:t>
            </a:r>
            <a:r>
              <a:rPr lang="ru-RU" sz="1800" b="1" dirty="0" smtClean="0"/>
              <a:t> модули, позволяющие использовать архитектурные особенности СБИС с ПЛ</a:t>
            </a:r>
            <a:endParaRPr lang="en-US" sz="1800" b="1" dirty="0" smtClean="0"/>
          </a:p>
          <a:p>
            <a:pPr lvl="2">
              <a:lnSpc>
                <a:spcPct val="90000"/>
              </a:lnSpc>
            </a:pPr>
            <a:r>
              <a:rPr lang="en-US" sz="1800" b="1" dirty="0" smtClean="0"/>
              <a:t>ALTPLL, ALTLVDS, ALTDDIO...</a:t>
            </a:r>
          </a:p>
          <a:p>
            <a:pPr lvl="1">
              <a:lnSpc>
                <a:spcPct val="90000"/>
              </a:lnSpc>
            </a:pPr>
            <a:r>
              <a:rPr lang="ru-RU" sz="1800" b="1" dirty="0" smtClean="0"/>
              <a:t>Библиотека стандартных параметризируемых модулей</a:t>
            </a:r>
            <a:r>
              <a:rPr lang="en-US" sz="1800" b="1" dirty="0" smtClean="0"/>
              <a:t> ( LPMs )</a:t>
            </a:r>
          </a:p>
          <a:p>
            <a:pPr lvl="2">
              <a:lnSpc>
                <a:spcPct val="90000"/>
              </a:lnSpc>
            </a:pPr>
            <a:r>
              <a:rPr lang="ru-RU" sz="1800" b="1" dirty="0" smtClean="0"/>
              <a:t>Параметризируемые логические модули (</a:t>
            </a:r>
            <a:r>
              <a:rPr lang="en-US" sz="1800" b="1" dirty="0" err="1" smtClean="0"/>
              <a:t>lpm_and</a:t>
            </a:r>
            <a:r>
              <a:rPr lang="en-US" sz="1800" b="1" dirty="0" smtClean="0"/>
              <a:t>, </a:t>
            </a:r>
            <a:r>
              <a:rPr lang="en-US" sz="1800" b="1" dirty="0" err="1" smtClean="0"/>
              <a:t>lpm_decode</a:t>
            </a:r>
            <a:r>
              <a:rPr lang="en-US" sz="1800" b="1" dirty="0" smtClean="0"/>
              <a:t>...)</a:t>
            </a:r>
          </a:p>
          <a:p>
            <a:pPr lvl="2">
              <a:lnSpc>
                <a:spcPct val="90000"/>
              </a:lnSpc>
            </a:pPr>
            <a:r>
              <a:rPr lang="ru-RU" sz="1800" b="1" dirty="0" smtClean="0"/>
              <a:t>Параметризированные арифметические модули (</a:t>
            </a:r>
            <a:r>
              <a:rPr lang="en-US" sz="1800" b="1" dirty="0" smtClean="0"/>
              <a:t>LPM_ADD_SUB, LPM_COUNTER</a:t>
            </a:r>
            <a:r>
              <a:rPr lang="ru-RU" sz="1800" b="1" dirty="0" smtClean="0"/>
              <a:t>…)</a:t>
            </a:r>
            <a:endParaRPr lang="en-US" sz="1800" b="1" dirty="0" smtClean="0"/>
          </a:p>
          <a:p>
            <a:pPr lvl="1">
              <a:lnSpc>
                <a:spcPct val="90000"/>
              </a:lnSpc>
            </a:pPr>
            <a:endParaRPr lang="ru-RU" sz="1800" b="1" dirty="0" smtClean="0"/>
          </a:p>
          <a:p>
            <a:pPr lvl="1">
              <a:lnSpc>
                <a:spcPct val="90000"/>
              </a:lnSpc>
            </a:pPr>
            <a:endParaRPr lang="ru-RU" sz="1800" b="1" dirty="0" smtClean="0"/>
          </a:p>
          <a:p>
            <a:pPr marL="457200" lvl="1" indent="0">
              <a:lnSpc>
                <a:spcPct val="90000"/>
              </a:lnSpc>
              <a:buNone/>
            </a:pPr>
            <a:r>
              <a:rPr lang="en-US" sz="1800" b="1" dirty="0" smtClean="0">
                <a:solidFill>
                  <a:srgbClr val="C00000"/>
                </a:solidFill>
              </a:rPr>
              <a:t>SYMBOL  (BLOCK EDITOR), </a:t>
            </a:r>
            <a:r>
              <a:rPr lang="uk-UA" sz="1800" b="1" dirty="0" smtClean="0">
                <a:solidFill>
                  <a:srgbClr val="C00000"/>
                </a:solidFill>
              </a:rPr>
              <a:t>бібліотека стандартних компонентів</a:t>
            </a:r>
            <a:endParaRPr lang="ru-RU" sz="1800" b="1" dirty="0" smtClean="0">
              <a:solidFill>
                <a:srgbClr val="C00000"/>
              </a:solidFill>
            </a:endParaRPr>
          </a:p>
          <a:p>
            <a:pPr lvl="1">
              <a:lnSpc>
                <a:spcPct val="90000"/>
              </a:lnSpc>
            </a:pPr>
            <a:endParaRPr lang="ru-RU" sz="1800" b="1" dirty="0" smtClean="0"/>
          </a:p>
          <a:p>
            <a:pPr lvl="1">
              <a:lnSpc>
                <a:spcPct val="90000"/>
              </a:lnSpc>
            </a:pPr>
            <a:r>
              <a:rPr lang="ru-RU" sz="1800" b="1" dirty="0" smtClean="0"/>
              <a:t>Библиотека </a:t>
            </a:r>
            <a:r>
              <a:rPr lang="ru-RU" sz="1800" b="1" dirty="0" smtClean="0"/>
              <a:t>примитивов</a:t>
            </a:r>
            <a:endParaRPr lang="en-US" sz="1800" b="1" dirty="0" smtClean="0"/>
          </a:p>
          <a:p>
            <a:pPr lvl="2">
              <a:lnSpc>
                <a:spcPct val="90000"/>
              </a:lnSpc>
            </a:pPr>
            <a:r>
              <a:rPr lang="en-US" sz="1800" b="1" dirty="0" smtClean="0"/>
              <a:t>AND, OR, INPUT, DFFE</a:t>
            </a:r>
          </a:p>
          <a:p>
            <a:pPr lvl="1">
              <a:lnSpc>
                <a:spcPct val="90000"/>
              </a:lnSpc>
            </a:pPr>
            <a:r>
              <a:rPr lang="ru-RU" sz="1800" b="1" dirty="0" smtClean="0"/>
              <a:t>Библиотека компонентов 74 серии</a:t>
            </a:r>
            <a:endParaRPr lang="en-US" sz="1800" b="1" dirty="0" smtClean="0"/>
          </a:p>
          <a:p>
            <a:pPr lvl="2">
              <a:lnSpc>
                <a:spcPct val="90000"/>
              </a:lnSpc>
            </a:pPr>
            <a:r>
              <a:rPr lang="en-US" sz="1800" b="1" dirty="0" smtClean="0"/>
              <a:t>161mux, 8fadd, 7400 series logic</a:t>
            </a:r>
          </a:p>
          <a:p>
            <a:pPr lvl="1">
              <a:lnSpc>
                <a:spcPct val="90000"/>
              </a:lnSpc>
            </a:pPr>
            <a:r>
              <a:rPr lang="ru-RU" sz="1800" b="1" dirty="0" smtClean="0"/>
              <a:t>Дополнительные библиотеки (</a:t>
            </a:r>
            <a:r>
              <a:rPr lang="en-US" sz="1800" b="1" dirty="0" smtClean="0"/>
              <a:t>User Libraries</a:t>
            </a:r>
            <a:r>
              <a:rPr lang="ru-RU" sz="1800" b="1" dirty="0" smtClean="0"/>
              <a:t>)</a:t>
            </a:r>
            <a:endParaRPr lang="en-US" sz="1800" b="1" dirty="0" smtClean="0"/>
          </a:p>
        </p:txBody>
      </p:sp>
      <p:sp>
        <p:nvSpPr>
          <p:cNvPr id="2" name="Прямоугольник 1"/>
          <p:cNvSpPr/>
          <p:nvPr/>
        </p:nvSpPr>
        <p:spPr bwMode="auto">
          <a:xfrm>
            <a:off x="223043" y="4481286"/>
            <a:ext cx="8640763" cy="2362200"/>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Char char="•"/>
              <a:tabLst/>
            </a:pPr>
            <a:endParaRPr kumimoji="0" lang="uk-UA" sz="1400" b="1" i="0" u="none" strike="noStrike" cap="none" normalizeH="0" baseline="0" smtClean="0">
              <a:ln>
                <a:noFill/>
              </a:ln>
              <a:solidFill>
                <a:schemeClr val="tx1"/>
              </a:solidFill>
              <a:effectLst/>
              <a:latin typeface="Arial" charset="0"/>
            </a:endParaRPr>
          </a:p>
        </p:txBody>
      </p:sp>
      <p:sp>
        <p:nvSpPr>
          <p:cNvPr id="3" name="Прямоугольник 2"/>
          <p:cNvSpPr/>
          <p:nvPr/>
        </p:nvSpPr>
        <p:spPr bwMode="auto">
          <a:xfrm>
            <a:off x="223043" y="990600"/>
            <a:ext cx="8640763" cy="3276600"/>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Char char="•"/>
              <a:tabLst/>
            </a:pPr>
            <a:endParaRPr kumimoji="0" lang="uk-UA" sz="14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1026"/>
          <p:cNvSpPr>
            <a:spLocks noGrp="1" noChangeArrowheads="1"/>
          </p:cNvSpPr>
          <p:nvPr>
            <p:ph type="title"/>
          </p:nvPr>
        </p:nvSpPr>
        <p:spPr>
          <a:noFill/>
        </p:spPr>
        <p:txBody>
          <a:bodyPr/>
          <a:lstStyle/>
          <a:p>
            <a:pPr algn="ctr"/>
            <a:r>
              <a:rPr lang="ru-RU" dirty="0" smtClean="0"/>
              <a:t>Мастер </a:t>
            </a:r>
            <a:r>
              <a:rPr lang="en-US" dirty="0" err="1" smtClean="0">
                <a:solidFill>
                  <a:schemeClr val="hlink"/>
                </a:solidFill>
              </a:rPr>
              <a:t>MegaWizard</a:t>
            </a:r>
            <a:endParaRPr lang="en-US" dirty="0" smtClean="0">
              <a:solidFill>
                <a:schemeClr val="hlink"/>
              </a:solidFill>
            </a:endParaRPr>
          </a:p>
        </p:txBody>
      </p:sp>
      <p:sp>
        <p:nvSpPr>
          <p:cNvPr id="2053" name="Rectangle 1027"/>
          <p:cNvSpPr>
            <a:spLocks noGrp="1" noChangeArrowheads="1"/>
          </p:cNvSpPr>
          <p:nvPr>
            <p:ph type="body" sz="half" idx="1"/>
          </p:nvPr>
        </p:nvSpPr>
        <p:spPr>
          <a:xfrm>
            <a:off x="381000" y="1219200"/>
            <a:ext cx="8088313" cy="623888"/>
          </a:xfrm>
          <a:noFill/>
        </p:spPr>
        <p:txBody>
          <a:bodyPr/>
          <a:lstStyle/>
          <a:p>
            <a:pPr>
              <a:lnSpc>
                <a:spcPct val="90000"/>
              </a:lnSpc>
            </a:pPr>
            <a:r>
              <a:rPr lang="ru-RU" sz="1800" smtClean="0"/>
              <a:t>Мастер </a:t>
            </a:r>
            <a:r>
              <a:rPr lang="en-US" sz="1800" smtClean="0"/>
              <a:t> MegaWizard</a:t>
            </a:r>
            <a:r>
              <a:rPr lang="ru-RU" sz="1800" smtClean="0"/>
              <a:t> облегчает процедуру настройки мегафункции и </a:t>
            </a:r>
            <a:r>
              <a:rPr lang="en-US" sz="1800" smtClean="0"/>
              <a:t>IP</a:t>
            </a:r>
            <a:r>
              <a:rPr lang="ru-RU" sz="1800" smtClean="0"/>
              <a:t>-модулей</a:t>
            </a:r>
            <a:endParaRPr lang="en-US" sz="1800" smtClean="0"/>
          </a:p>
        </p:txBody>
      </p:sp>
      <p:graphicFrame>
        <p:nvGraphicFramePr>
          <p:cNvPr id="2050" name="Object 1039"/>
          <p:cNvGraphicFramePr>
            <a:graphicFrameLocks noGrp="1" noChangeAspect="1"/>
          </p:cNvGraphicFramePr>
          <p:nvPr>
            <p:ph sz="half" idx="2"/>
          </p:nvPr>
        </p:nvGraphicFramePr>
        <p:xfrm>
          <a:off x="381000" y="1951038"/>
          <a:ext cx="1905000" cy="2362200"/>
        </p:xfrm>
        <a:graphic>
          <a:graphicData uri="http://schemas.openxmlformats.org/presentationml/2006/ole">
            <mc:AlternateContent xmlns:mc="http://schemas.openxmlformats.org/markup-compatibility/2006">
              <mc:Choice xmlns:v="urn:schemas-microsoft-com:vml" Requires="v">
                <p:oleObj spid="_x0000_s2063" name="Image" r:id="rId4" imgW="1988992" imgH="2026667" progId="PSP7.Image">
                  <p:embed/>
                </p:oleObj>
              </mc:Choice>
              <mc:Fallback>
                <p:oleObj name="Image" r:id="rId4" imgW="1988992" imgH="2026667" progId="PSP7.Image">
                  <p:embed/>
                  <p:pic>
                    <p:nvPicPr>
                      <p:cNvPr id="0" name="Object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51038"/>
                        <a:ext cx="1905000" cy="2362200"/>
                      </a:xfrm>
                      <a:prstGeom prst="rect">
                        <a:avLst/>
                      </a:prstGeom>
                    </p:spPr>
                  </p:pic>
                </p:oleObj>
              </mc:Fallback>
            </mc:AlternateContent>
          </a:graphicData>
        </a:graphic>
      </p:graphicFrame>
      <p:graphicFrame>
        <p:nvGraphicFramePr>
          <p:cNvPr id="2051" name="Object 1042"/>
          <p:cNvGraphicFramePr>
            <a:graphicFrameLocks noChangeAspect="1"/>
          </p:cNvGraphicFramePr>
          <p:nvPr/>
        </p:nvGraphicFramePr>
        <p:xfrm>
          <a:off x="685800" y="4084638"/>
          <a:ext cx="4297363" cy="2163762"/>
        </p:xfrm>
        <a:graphic>
          <a:graphicData uri="http://schemas.openxmlformats.org/presentationml/2006/ole">
            <mc:AlternateContent xmlns:mc="http://schemas.openxmlformats.org/markup-compatibility/2006">
              <mc:Choice xmlns:v="urn:schemas-microsoft-com:vml" Requires="v">
                <p:oleObj spid="_x0000_s2064" name="Image" r:id="rId6" imgW="4298052" imgH="2163810" progId="PSP7.Image">
                  <p:embed/>
                </p:oleObj>
              </mc:Choice>
              <mc:Fallback>
                <p:oleObj name="Image" r:id="rId6" imgW="4298052" imgH="2163810" progId="PSP7.Image">
                  <p:embed/>
                  <p:pic>
                    <p:nvPicPr>
                      <p:cNvPr id="0" name="Object 1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084638"/>
                        <a:ext cx="4297363" cy="216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10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981200"/>
            <a:ext cx="452437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171" y="1127125"/>
            <a:ext cx="71151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076" name="Rectangle 2"/>
          <p:cNvSpPr>
            <a:spLocks noGrp="1" noChangeArrowheads="1"/>
          </p:cNvSpPr>
          <p:nvPr>
            <p:ph type="title"/>
          </p:nvPr>
        </p:nvSpPr>
        <p:spPr>
          <a:xfrm>
            <a:off x="368300" y="201839"/>
            <a:ext cx="8347075" cy="882650"/>
          </a:xfrm>
          <a:noFill/>
        </p:spPr>
        <p:txBody>
          <a:bodyPr/>
          <a:lstStyle/>
          <a:p>
            <a:pPr algn="ctr"/>
            <a:r>
              <a:rPr lang="uk-UA" dirty="0" smtClean="0"/>
              <a:t>Введення бібліотечних компонентів за допомогою інструменту </a:t>
            </a:r>
            <a:r>
              <a:rPr lang="uk-UA" dirty="0" err="1" smtClean="0"/>
              <a:t>Symbol</a:t>
            </a:r>
            <a:endParaRPr lang="uk-UA" dirty="0" smtClean="0"/>
          </a:p>
        </p:txBody>
      </p:sp>
      <p:sp>
        <p:nvSpPr>
          <p:cNvPr id="3077" name="Text Box 4"/>
          <p:cNvSpPr txBox="1">
            <a:spLocks noChangeArrowheads="1"/>
          </p:cNvSpPr>
          <p:nvPr/>
        </p:nvSpPr>
        <p:spPr bwMode="auto">
          <a:xfrm>
            <a:off x="304800" y="2517775"/>
            <a:ext cx="2971800" cy="11684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Используя иконку панели инструментов</a:t>
            </a:r>
          </a:p>
          <a:p>
            <a:pPr algn="l">
              <a:buFontTx/>
              <a:buNone/>
            </a:pPr>
            <a:r>
              <a:rPr lang="ru-RU" b="0"/>
              <a:t>(либо двойным щелчком в поле схемы)</a:t>
            </a:r>
          </a:p>
          <a:p>
            <a:pPr algn="l">
              <a:buFontTx/>
              <a:buNone/>
            </a:pPr>
            <a:r>
              <a:rPr lang="ru-RU" b="0"/>
              <a:t>откройте окно</a:t>
            </a:r>
            <a:r>
              <a:rPr lang="en-US" b="0"/>
              <a:t> </a:t>
            </a:r>
            <a:r>
              <a:rPr lang="ru-RU" b="0"/>
              <a:t>«</a:t>
            </a:r>
            <a:r>
              <a:rPr lang="en-US" b="0"/>
              <a:t>Symbol</a:t>
            </a:r>
            <a:r>
              <a:rPr lang="ru-RU" b="0"/>
              <a:t>»</a:t>
            </a:r>
            <a:endParaRPr lang="en-US" b="0"/>
          </a:p>
        </p:txBody>
      </p:sp>
      <p:sp>
        <p:nvSpPr>
          <p:cNvPr id="3016715" name="Text Box 11"/>
          <p:cNvSpPr txBox="1">
            <a:spLocks noChangeArrowheads="1"/>
          </p:cNvSpPr>
          <p:nvPr/>
        </p:nvSpPr>
        <p:spPr bwMode="auto">
          <a:xfrm>
            <a:off x="304800" y="4114800"/>
            <a:ext cx="2752725" cy="5302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Компоненты, расположенные в рабочей папке проекта</a:t>
            </a:r>
            <a:endParaRPr lang="en-US" b="0"/>
          </a:p>
        </p:txBody>
      </p:sp>
      <p:sp>
        <p:nvSpPr>
          <p:cNvPr id="3016716" name="Text Box 12"/>
          <p:cNvSpPr txBox="1">
            <a:spLocks noChangeArrowheads="1"/>
          </p:cNvSpPr>
          <p:nvPr/>
        </p:nvSpPr>
        <p:spPr bwMode="auto">
          <a:xfrm>
            <a:off x="304800" y="5410200"/>
            <a:ext cx="2743200" cy="5302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Библиотечные компоненты пакета</a:t>
            </a:r>
            <a:endParaRPr lang="en-US" b="0"/>
          </a:p>
        </p:txBody>
      </p:sp>
      <p:graphicFrame>
        <p:nvGraphicFramePr>
          <p:cNvPr id="3016722" name="Object 18"/>
          <p:cNvGraphicFramePr>
            <a:graphicFrameLocks noGrp="1" noChangeAspect="1"/>
          </p:cNvGraphicFramePr>
          <p:nvPr>
            <p:ph idx="1"/>
          </p:nvPr>
        </p:nvGraphicFramePr>
        <p:xfrm>
          <a:off x="3429000" y="2895600"/>
          <a:ext cx="4572000" cy="3024188"/>
        </p:xfrm>
        <a:graphic>
          <a:graphicData uri="http://schemas.openxmlformats.org/presentationml/2006/ole">
            <mc:AlternateContent xmlns:mc="http://schemas.openxmlformats.org/markup-compatibility/2006">
              <mc:Choice xmlns:v="urn:schemas-microsoft-com:vml" Requires="v">
                <p:oleObj spid="_x0000_s3091" name="Image" r:id="rId5" imgW="6576630" imgH="4160881" progId="PSP7.Image">
                  <p:embed/>
                </p:oleObj>
              </mc:Choice>
              <mc:Fallback>
                <p:oleObj name="Image" r:id="rId5" imgW="6576630" imgH="4160881" progId="PSP7.Image">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895600"/>
                        <a:ext cx="4572000" cy="3024188"/>
                      </a:xfrm>
                      <a:prstGeom prst="rect">
                        <a:avLst/>
                      </a:prstGeom>
                    </p:spPr>
                  </p:pic>
                </p:oleObj>
              </mc:Fallback>
            </mc:AlternateContent>
          </a:graphicData>
        </a:graphic>
      </p:graphicFrame>
      <p:sp>
        <p:nvSpPr>
          <p:cNvPr id="3080" name="Line 20"/>
          <p:cNvSpPr>
            <a:spLocks noChangeShapeType="1"/>
          </p:cNvSpPr>
          <p:nvPr/>
        </p:nvSpPr>
        <p:spPr bwMode="auto">
          <a:xfrm flipV="1">
            <a:off x="1295400" y="1600200"/>
            <a:ext cx="38100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016726" name="Line 22"/>
          <p:cNvSpPr>
            <a:spLocks noChangeShapeType="1"/>
          </p:cNvSpPr>
          <p:nvPr/>
        </p:nvSpPr>
        <p:spPr bwMode="auto">
          <a:xfrm flipV="1">
            <a:off x="3048000" y="3352800"/>
            <a:ext cx="5334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016727" name="Line 23"/>
          <p:cNvSpPr>
            <a:spLocks noChangeShapeType="1"/>
          </p:cNvSpPr>
          <p:nvPr/>
        </p:nvSpPr>
        <p:spPr bwMode="auto">
          <a:xfrm flipV="1">
            <a:off x="3048000" y="4343400"/>
            <a:ext cx="533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016728" name="Text Box 24"/>
          <p:cNvSpPr txBox="1">
            <a:spLocks noChangeArrowheads="1"/>
          </p:cNvSpPr>
          <p:nvPr/>
        </p:nvSpPr>
        <p:spPr bwMode="auto">
          <a:xfrm>
            <a:off x="6096000" y="2743200"/>
            <a:ext cx="3048000" cy="5302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Графическое изображение (символ) выбранного компонента</a:t>
            </a:r>
            <a:endParaRPr lang="en-US" b="0"/>
          </a:p>
        </p:txBody>
      </p:sp>
      <p:sp>
        <p:nvSpPr>
          <p:cNvPr id="3016729" name="Text Box 25"/>
          <p:cNvSpPr txBox="1">
            <a:spLocks noChangeArrowheads="1"/>
          </p:cNvSpPr>
          <p:nvPr/>
        </p:nvSpPr>
        <p:spPr bwMode="auto">
          <a:xfrm>
            <a:off x="5181600" y="5562600"/>
            <a:ext cx="3048000" cy="3175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Имя выбранного компонента</a:t>
            </a:r>
            <a:endParaRPr lang="en-US" b="0"/>
          </a:p>
        </p:txBody>
      </p:sp>
      <p:sp>
        <p:nvSpPr>
          <p:cNvPr id="3016731" name="Line 27"/>
          <p:cNvSpPr>
            <a:spLocks noChangeShapeType="1"/>
          </p:cNvSpPr>
          <p:nvPr/>
        </p:nvSpPr>
        <p:spPr bwMode="auto">
          <a:xfrm flipH="1" flipV="1">
            <a:off x="3810000" y="4876800"/>
            <a:ext cx="13716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016732" name="Line 28"/>
          <p:cNvSpPr>
            <a:spLocks noChangeShapeType="1"/>
          </p:cNvSpPr>
          <p:nvPr/>
        </p:nvSpPr>
        <p:spPr bwMode="auto">
          <a:xfrm>
            <a:off x="6096000" y="3276600"/>
            <a:ext cx="4572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16722"/>
                                        </p:tgtEl>
                                        <p:attrNameLst>
                                          <p:attrName>style.visibility</p:attrName>
                                        </p:attrNameLst>
                                      </p:cBhvr>
                                      <p:to>
                                        <p:strVal val="visible"/>
                                      </p:to>
                                    </p:set>
                                    <p:anim calcmode="lin" valueType="num">
                                      <p:cBhvr>
                                        <p:cTn id="7" dur="500" fill="hold"/>
                                        <p:tgtEl>
                                          <p:spTgt spid="3016722"/>
                                        </p:tgtEl>
                                        <p:attrNameLst>
                                          <p:attrName>ppt_w</p:attrName>
                                        </p:attrNameLst>
                                      </p:cBhvr>
                                      <p:tavLst>
                                        <p:tav tm="0">
                                          <p:val>
                                            <p:fltVal val="0"/>
                                          </p:val>
                                        </p:tav>
                                        <p:tav tm="100000">
                                          <p:val>
                                            <p:strVal val="#ppt_w"/>
                                          </p:val>
                                        </p:tav>
                                      </p:tavLst>
                                    </p:anim>
                                    <p:anim calcmode="lin" valueType="num">
                                      <p:cBhvr>
                                        <p:cTn id="8" dur="500" fill="hold"/>
                                        <p:tgtEl>
                                          <p:spTgt spid="3016722"/>
                                        </p:tgtEl>
                                        <p:attrNameLst>
                                          <p:attrName>ppt_h</p:attrName>
                                        </p:attrNameLst>
                                      </p:cBhvr>
                                      <p:tavLst>
                                        <p:tav tm="0">
                                          <p:val>
                                            <p:fltVal val="0"/>
                                          </p:val>
                                        </p:tav>
                                        <p:tav tm="100000">
                                          <p:val>
                                            <p:strVal val="#ppt_h"/>
                                          </p:val>
                                        </p:tav>
                                      </p:tavLst>
                                    </p:anim>
                                    <p:animEffect transition="in" filter="fade">
                                      <p:cBhvr>
                                        <p:cTn id="9" dur="500"/>
                                        <p:tgtEl>
                                          <p:spTgt spid="3016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16715"/>
                                        </p:tgtEl>
                                        <p:attrNameLst>
                                          <p:attrName>style.visibility</p:attrName>
                                        </p:attrNameLst>
                                      </p:cBhvr>
                                      <p:to>
                                        <p:strVal val="visible"/>
                                      </p:to>
                                    </p:set>
                                    <p:anim calcmode="lin" valueType="num">
                                      <p:cBhvr>
                                        <p:cTn id="14" dur="500" fill="hold"/>
                                        <p:tgtEl>
                                          <p:spTgt spid="3016715"/>
                                        </p:tgtEl>
                                        <p:attrNameLst>
                                          <p:attrName>ppt_w</p:attrName>
                                        </p:attrNameLst>
                                      </p:cBhvr>
                                      <p:tavLst>
                                        <p:tav tm="0">
                                          <p:val>
                                            <p:fltVal val="0"/>
                                          </p:val>
                                        </p:tav>
                                        <p:tav tm="100000">
                                          <p:val>
                                            <p:strVal val="#ppt_w"/>
                                          </p:val>
                                        </p:tav>
                                      </p:tavLst>
                                    </p:anim>
                                    <p:anim calcmode="lin" valueType="num">
                                      <p:cBhvr>
                                        <p:cTn id="15" dur="500" fill="hold"/>
                                        <p:tgtEl>
                                          <p:spTgt spid="3016715"/>
                                        </p:tgtEl>
                                        <p:attrNameLst>
                                          <p:attrName>ppt_h</p:attrName>
                                        </p:attrNameLst>
                                      </p:cBhvr>
                                      <p:tavLst>
                                        <p:tav tm="0">
                                          <p:val>
                                            <p:fltVal val="0"/>
                                          </p:val>
                                        </p:tav>
                                        <p:tav tm="100000">
                                          <p:val>
                                            <p:strVal val="#ppt_h"/>
                                          </p:val>
                                        </p:tav>
                                      </p:tavLst>
                                    </p:anim>
                                    <p:animEffect transition="in" filter="fade">
                                      <p:cBhvr>
                                        <p:cTn id="16" dur="500"/>
                                        <p:tgtEl>
                                          <p:spTgt spid="301671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016726"/>
                                        </p:tgtEl>
                                        <p:attrNameLst>
                                          <p:attrName>style.visibility</p:attrName>
                                        </p:attrNameLst>
                                      </p:cBhvr>
                                      <p:to>
                                        <p:strVal val="visible"/>
                                      </p:to>
                                    </p:set>
                                    <p:anim calcmode="lin" valueType="num">
                                      <p:cBhvr>
                                        <p:cTn id="19" dur="500" fill="hold"/>
                                        <p:tgtEl>
                                          <p:spTgt spid="3016726"/>
                                        </p:tgtEl>
                                        <p:attrNameLst>
                                          <p:attrName>ppt_w</p:attrName>
                                        </p:attrNameLst>
                                      </p:cBhvr>
                                      <p:tavLst>
                                        <p:tav tm="0">
                                          <p:val>
                                            <p:fltVal val="0"/>
                                          </p:val>
                                        </p:tav>
                                        <p:tav tm="100000">
                                          <p:val>
                                            <p:strVal val="#ppt_w"/>
                                          </p:val>
                                        </p:tav>
                                      </p:tavLst>
                                    </p:anim>
                                    <p:anim calcmode="lin" valueType="num">
                                      <p:cBhvr>
                                        <p:cTn id="20" dur="500" fill="hold"/>
                                        <p:tgtEl>
                                          <p:spTgt spid="3016726"/>
                                        </p:tgtEl>
                                        <p:attrNameLst>
                                          <p:attrName>ppt_h</p:attrName>
                                        </p:attrNameLst>
                                      </p:cBhvr>
                                      <p:tavLst>
                                        <p:tav tm="0">
                                          <p:val>
                                            <p:fltVal val="0"/>
                                          </p:val>
                                        </p:tav>
                                        <p:tav tm="100000">
                                          <p:val>
                                            <p:strVal val="#ppt_h"/>
                                          </p:val>
                                        </p:tav>
                                      </p:tavLst>
                                    </p:anim>
                                    <p:animEffect transition="in" filter="fade">
                                      <p:cBhvr>
                                        <p:cTn id="21" dur="500"/>
                                        <p:tgtEl>
                                          <p:spTgt spid="30167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016727"/>
                                        </p:tgtEl>
                                        <p:attrNameLst>
                                          <p:attrName>style.visibility</p:attrName>
                                        </p:attrNameLst>
                                      </p:cBhvr>
                                      <p:to>
                                        <p:strVal val="visible"/>
                                      </p:to>
                                    </p:set>
                                    <p:anim calcmode="lin" valueType="num">
                                      <p:cBhvr>
                                        <p:cTn id="26" dur="500" fill="hold"/>
                                        <p:tgtEl>
                                          <p:spTgt spid="3016727"/>
                                        </p:tgtEl>
                                        <p:attrNameLst>
                                          <p:attrName>ppt_w</p:attrName>
                                        </p:attrNameLst>
                                      </p:cBhvr>
                                      <p:tavLst>
                                        <p:tav tm="0">
                                          <p:val>
                                            <p:fltVal val="0"/>
                                          </p:val>
                                        </p:tav>
                                        <p:tav tm="100000">
                                          <p:val>
                                            <p:strVal val="#ppt_w"/>
                                          </p:val>
                                        </p:tav>
                                      </p:tavLst>
                                    </p:anim>
                                    <p:anim calcmode="lin" valueType="num">
                                      <p:cBhvr>
                                        <p:cTn id="27" dur="500" fill="hold"/>
                                        <p:tgtEl>
                                          <p:spTgt spid="3016727"/>
                                        </p:tgtEl>
                                        <p:attrNameLst>
                                          <p:attrName>ppt_h</p:attrName>
                                        </p:attrNameLst>
                                      </p:cBhvr>
                                      <p:tavLst>
                                        <p:tav tm="0">
                                          <p:val>
                                            <p:fltVal val="0"/>
                                          </p:val>
                                        </p:tav>
                                        <p:tav tm="100000">
                                          <p:val>
                                            <p:strVal val="#ppt_h"/>
                                          </p:val>
                                        </p:tav>
                                      </p:tavLst>
                                    </p:anim>
                                    <p:animEffect transition="in" filter="fade">
                                      <p:cBhvr>
                                        <p:cTn id="28" dur="500"/>
                                        <p:tgtEl>
                                          <p:spTgt spid="3016727"/>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016716"/>
                                        </p:tgtEl>
                                        <p:attrNameLst>
                                          <p:attrName>style.visibility</p:attrName>
                                        </p:attrNameLst>
                                      </p:cBhvr>
                                      <p:to>
                                        <p:strVal val="visible"/>
                                      </p:to>
                                    </p:set>
                                    <p:anim calcmode="lin" valueType="num">
                                      <p:cBhvr>
                                        <p:cTn id="31" dur="500" fill="hold"/>
                                        <p:tgtEl>
                                          <p:spTgt spid="3016716"/>
                                        </p:tgtEl>
                                        <p:attrNameLst>
                                          <p:attrName>ppt_w</p:attrName>
                                        </p:attrNameLst>
                                      </p:cBhvr>
                                      <p:tavLst>
                                        <p:tav tm="0">
                                          <p:val>
                                            <p:fltVal val="0"/>
                                          </p:val>
                                        </p:tav>
                                        <p:tav tm="100000">
                                          <p:val>
                                            <p:strVal val="#ppt_w"/>
                                          </p:val>
                                        </p:tav>
                                      </p:tavLst>
                                    </p:anim>
                                    <p:anim calcmode="lin" valueType="num">
                                      <p:cBhvr>
                                        <p:cTn id="32" dur="500" fill="hold"/>
                                        <p:tgtEl>
                                          <p:spTgt spid="3016716"/>
                                        </p:tgtEl>
                                        <p:attrNameLst>
                                          <p:attrName>ppt_h</p:attrName>
                                        </p:attrNameLst>
                                      </p:cBhvr>
                                      <p:tavLst>
                                        <p:tav tm="0">
                                          <p:val>
                                            <p:fltVal val="0"/>
                                          </p:val>
                                        </p:tav>
                                        <p:tav tm="100000">
                                          <p:val>
                                            <p:strVal val="#ppt_h"/>
                                          </p:val>
                                        </p:tav>
                                      </p:tavLst>
                                    </p:anim>
                                    <p:animEffect transition="in" filter="fade">
                                      <p:cBhvr>
                                        <p:cTn id="33" dur="500"/>
                                        <p:tgtEl>
                                          <p:spTgt spid="30167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016729"/>
                                        </p:tgtEl>
                                        <p:attrNameLst>
                                          <p:attrName>style.visibility</p:attrName>
                                        </p:attrNameLst>
                                      </p:cBhvr>
                                      <p:to>
                                        <p:strVal val="visible"/>
                                      </p:to>
                                    </p:set>
                                    <p:anim calcmode="lin" valueType="num">
                                      <p:cBhvr>
                                        <p:cTn id="38" dur="500" fill="hold"/>
                                        <p:tgtEl>
                                          <p:spTgt spid="3016729"/>
                                        </p:tgtEl>
                                        <p:attrNameLst>
                                          <p:attrName>ppt_w</p:attrName>
                                        </p:attrNameLst>
                                      </p:cBhvr>
                                      <p:tavLst>
                                        <p:tav tm="0">
                                          <p:val>
                                            <p:fltVal val="0"/>
                                          </p:val>
                                        </p:tav>
                                        <p:tav tm="100000">
                                          <p:val>
                                            <p:strVal val="#ppt_w"/>
                                          </p:val>
                                        </p:tav>
                                      </p:tavLst>
                                    </p:anim>
                                    <p:anim calcmode="lin" valueType="num">
                                      <p:cBhvr>
                                        <p:cTn id="39" dur="500" fill="hold"/>
                                        <p:tgtEl>
                                          <p:spTgt spid="3016729"/>
                                        </p:tgtEl>
                                        <p:attrNameLst>
                                          <p:attrName>ppt_h</p:attrName>
                                        </p:attrNameLst>
                                      </p:cBhvr>
                                      <p:tavLst>
                                        <p:tav tm="0">
                                          <p:val>
                                            <p:fltVal val="0"/>
                                          </p:val>
                                        </p:tav>
                                        <p:tav tm="100000">
                                          <p:val>
                                            <p:strVal val="#ppt_h"/>
                                          </p:val>
                                        </p:tav>
                                      </p:tavLst>
                                    </p:anim>
                                    <p:animEffect transition="in" filter="fade">
                                      <p:cBhvr>
                                        <p:cTn id="40" dur="500"/>
                                        <p:tgtEl>
                                          <p:spTgt spid="3016729"/>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016731"/>
                                        </p:tgtEl>
                                        <p:attrNameLst>
                                          <p:attrName>style.visibility</p:attrName>
                                        </p:attrNameLst>
                                      </p:cBhvr>
                                      <p:to>
                                        <p:strVal val="visible"/>
                                      </p:to>
                                    </p:set>
                                    <p:anim calcmode="lin" valueType="num">
                                      <p:cBhvr>
                                        <p:cTn id="43" dur="500" fill="hold"/>
                                        <p:tgtEl>
                                          <p:spTgt spid="3016731"/>
                                        </p:tgtEl>
                                        <p:attrNameLst>
                                          <p:attrName>ppt_w</p:attrName>
                                        </p:attrNameLst>
                                      </p:cBhvr>
                                      <p:tavLst>
                                        <p:tav tm="0">
                                          <p:val>
                                            <p:fltVal val="0"/>
                                          </p:val>
                                        </p:tav>
                                        <p:tav tm="100000">
                                          <p:val>
                                            <p:strVal val="#ppt_w"/>
                                          </p:val>
                                        </p:tav>
                                      </p:tavLst>
                                    </p:anim>
                                    <p:anim calcmode="lin" valueType="num">
                                      <p:cBhvr>
                                        <p:cTn id="44" dur="500" fill="hold"/>
                                        <p:tgtEl>
                                          <p:spTgt spid="3016731"/>
                                        </p:tgtEl>
                                        <p:attrNameLst>
                                          <p:attrName>ppt_h</p:attrName>
                                        </p:attrNameLst>
                                      </p:cBhvr>
                                      <p:tavLst>
                                        <p:tav tm="0">
                                          <p:val>
                                            <p:fltVal val="0"/>
                                          </p:val>
                                        </p:tav>
                                        <p:tav tm="100000">
                                          <p:val>
                                            <p:strVal val="#ppt_h"/>
                                          </p:val>
                                        </p:tav>
                                      </p:tavLst>
                                    </p:anim>
                                    <p:animEffect transition="in" filter="fade">
                                      <p:cBhvr>
                                        <p:cTn id="45" dur="500"/>
                                        <p:tgtEl>
                                          <p:spTgt spid="301673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016728"/>
                                        </p:tgtEl>
                                        <p:attrNameLst>
                                          <p:attrName>style.visibility</p:attrName>
                                        </p:attrNameLst>
                                      </p:cBhvr>
                                      <p:to>
                                        <p:strVal val="visible"/>
                                      </p:to>
                                    </p:set>
                                    <p:anim calcmode="lin" valueType="num">
                                      <p:cBhvr>
                                        <p:cTn id="50" dur="500" fill="hold"/>
                                        <p:tgtEl>
                                          <p:spTgt spid="3016728"/>
                                        </p:tgtEl>
                                        <p:attrNameLst>
                                          <p:attrName>ppt_w</p:attrName>
                                        </p:attrNameLst>
                                      </p:cBhvr>
                                      <p:tavLst>
                                        <p:tav tm="0">
                                          <p:val>
                                            <p:fltVal val="0"/>
                                          </p:val>
                                        </p:tav>
                                        <p:tav tm="100000">
                                          <p:val>
                                            <p:strVal val="#ppt_w"/>
                                          </p:val>
                                        </p:tav>
                                      </p:tavLst>
                                    </p:anim>
                                    <p:anim calcmode="lin" valueType="num">
                                      <p:cBhvr>
                                        <p:cTn id="51" dur="500" fill="hold"/>
                                        <p:tgtEl>
                                          <p:spTgt spid="3016728"/>
                                        </p:tgtEl>
                                        <p:attrNameLst>
                                          <p:attrName>ppt_h</p:attrName>
                                        </p:attrNameLst>
                                      </p:cBhvr>
                                      <p:tavLst>
                                        <p:tav tm="0">
                                          <p:val>
                                            <p:fltVal val="0"/>
                                          </p:val>
                                        </p:tav>
                                        <p:tav tm="100000">
                                          <p:val>
                                            <p:strVal val="#ppt_h"/>
                                          </p:val>
                                        </p:tav>
                                      </p:tavLst>
                                    </p:anim>
                                    <p:animEffect transition="in" filter="fade">
                                      <p:cBhvr>
                                        <p:cTn id="52" dur="500"/>
                                        <p:tgtEl>
                                          <p:spTgt spid="3016728"/>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016732"/>
                                        </p:tgtEl>
                                        <p:attrNameLst>
                                          <p:attrName>style.visibility</p:attrName>
                                        </p:attrNameLst>
                                      </p:cBhvr>
                                      <p:to>
                                        <p:strVal val="visible"/>
                                      </p:to>
                                    </p:set>
                                    <p:anim calcmode="lin" valueType="num">
                                      <p:cBhvr>
                                        <p:cTn id="55" dur="500" fill="hold"/>
                                        <p:tgtEl>
                                          <p:spTgt spid="3016732"/>
                                        </p:tgtEl>
                                        <p:attrNameLst>
                                          <p:attrName>ppt_w</p:attrName>
                                        </p:attrNameLst>
                                      </p:cBhvr>
                                      <p:tavLst>
                                        <p:tav tm="0">
                                          <p:val>
                                            <p:fltVal val="0"/>
                                          </p:val>
                                        </p:tav>
                                        <p:tav tm="100000">
                                          <p:val>
                                            <p:strVal val="#ppt_w"/>
                                          </p:val>
                                        </p:tav>
                                      </p:tavLst>
                                    </p:anim>
                                    <p:anim calcmode="lin" valueType="num">
                                      <p:cBhvr>
                                        <p:cTn id="56" dur="500" fill="hold"/>
                                        <p:tgtEl>
                                          <p:spTgt spid="3016732"/>
                                        </p:tgtEl>
                                        <p:attrNameLst>
                                          <p:attrName>ppt_h</p:attrName>
                                        </p:attrNameLst>
                                      </p:cBhvr>
                                      <p:tavLst>
                                        <p:tav tm="0">
                                          <p:val>
                                            <p:fltVal val="0"/>
                                          </p:val>
                                        </p:tav>
                                        <p:tav tm="100000">
                                          <p:val>
                                            <p:strVal val="#ppt_h"/>
                                          </p:val>
                                        </p:tav>
                                      </p:tavLst>
                                    </p:anim>
                                    <p:animEffect transition="in" filter="fade">
                                      <p:cBhvr>
                                        <p:cTn id="57" dur="500"/>
                                        <p:tgtEl>
                                          <p:spTgt spid="3016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6715" grpId="0" animBg="1"/>
      <p:bldP spid="3016716" grpId="0" animBg="1"/>
      <p:bldP spid="3016726" grpId="0" animBg="1"/>
      <p:bldP spid="3016727" grpId="0" animBg="1"/>
      <p:bldP spid="3016728" grpId="0" animBg="1"/>
      <p:bldP spid="3016729" grpId="0" animBg="1"/>
      <p:bldP spid="3016731" grpId="0" animBg="1"/>
      <p:bldP spid="301673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381000" y="381000"/>
            <a:ext cx="8347075" cy="654050"/>
          </a:xfrm>
          <a:noFill/>
        </p:spPr>
        <p:txBody>
          <a:bodyPr/>
          <a:lstStyle/>
          <a:p>
            <a:pPr algn="ctr"/>
            <a:r>
              <a:rPr lang="ru-RU" smtClean="0"/>
              <a:t>Системы автоматизации проектирования фирмы</a:t>
            </a:r>
            <a:r>
              <a:rPr lang="en-US" smtClean="0"/>
              <a:t> Altera</a:t>
            </a:r>
          </a:p>
        </p:txBody>
      </p:sp>
      <p:sp>
        <p:nvSpPr>
          <p:cNvPr id="11267" name="Rectangle 2051"/>
          <p:cNvSpPr>
            <a:spLocks noGrp="1" noChangeArrowheads="1"/>
          </p:cNvSpPr>
          <p:nvPr>
            <p:ph type="body" idx="1"/>
          </p:nvPr>
        </p:nvSpPr>
        <p:spPr>
          <a:xfrm>
            <a:off x="2286000" y="1204913"/>
            <a:ext cx="6430963" cy="4967287"/>
          </a:xfrm>
          <a:noFill/>
        </p:spPr>
        <p:txBody>
          <a:bodyPr/>
          <a:lstStyle/>
          <a:p>
            <a:pPr>
              <a:buFont typeface="Wingdings" pitchFamily="2" charset="2"/>
              <a:buNone/>
            </a:pPr>
            <a:endParaRPr lang="en-US" sz="2800" smtClean="0"/>
          </a:p>
          <a:p>
            <a:pPr lvl="1">
              <a:buFontTx/>
              <a:buNone/>
            </a:pPr>
            <a:r>
              <a:rPr lang="en-US" sz="2400" smtClean="0">
                <a:solidFill>
                  <a:schemeClr val="bg2"/>
                </a:solidFill>
              </a:rPr>
              <a:t>Quartus II</a:t>
            </a:r>
            <a:r>
              <a:rPr lang="uk-UA" sz="2400" smtClean="0">
                <a:solidFill>
                  <a:schemeClr val="bg2"/>
                </a:solidFill>
              </a:rPr>
              <a:t> </a:t>
            </a:r>
            <a:r>
              <a:rPr lang="en-US" sz="1600" i="1" smtClean="0"/>
              <a:t>поддерживает все </a:t>
            </a:r>
            <a:r>
              <a:rPr lang="ru-RU" sz="1600" i="1" smtClean="0"/>
              <a:t>семейства </a:t>
            </a:r>
            <a:r>
              <a:rPr lang="en-US" sz="1600" i="1" smtClean="0"/>
              <a:t>микросхем</a:t>
            </a:r>
            <a:r>
              <a:rPr lang="en-US" smtClean="0"/>
              <a:t> </a:t>
            </a:r>
            <a:endParaRPr lang="en-US" sz="2400" smtClean="0">
              <a:solidFill>
                <a:schemeClr val="bg2"/>
              </a:solidFill>
            </a:endParaRPr>
          </a:p>
          <a:p>
            <a:pPr lvl="2"/>
            <a:r>
              <a:rPr lang="en-US" smtClean="0"/>
              <a:t>Stratix, Stratix GX, Cyclone, APEX II, APEX 20K/E/C, Excalibur, &amp; Mercury Devices</a:t>
            </a:r>
          </a:p>
          <a:p>
            <a:pPr lvl="2"/>
            <a:r>
              <a:rPr lang="en-US" smtClean="0"/>
              <a:t>FLEX 10KE, ACEX 1K, FLEX 6000, MAX 3000A, MAX 7000AE, &amp; MAX 7000B Devices</a:t>
            </a:r>
          </a:p>
          <a:p>
            <a:pPr lvl="1">
              <a:buFontTx/>
              <a:buNone/>
            </a:pPr>
            <a:r>
              <a:rPr lang="en-US" sz="2400" smtClean="0">
                <a:solidFill>
                  <a:schemeClr val="bg2"/>
                </a:solidFill>
              </a:rPr>
              <a:t>Quartus II Web Edition</a:t>
            </a:r>
            <a:r>
              <a:rPr lang="uk-UA" sz="2400" smtClean="0">
                <a:solidFill>
                  <a:schemeClr val="bg2"/>
                </a:solidFill>
              </a:rPr>
              <a:t> </a:t>
            </a:r>
            <a:r>
              <a:rPr lang="uk-UA" sz="1600" i="1" smtClean="0"/>
              <a:t>(30 ДНЕЙ)</a:t>
            </a:r>
          </a:p>
          <a:p>
            <a:pPr lvl="1">
              <a:buFontTx/>
              <a:buNone/>
            </a:pPr>
            <a:r>
              <a:rPr lang="en-US" sz="1600" i="1" smtClean="0"/>
              <a:t>http://www.altera.com.ua</a:t>
            </a:r>
          </a:p>
          <a:p>
            <a:pPr lvl="2"/>
            <a:r>
              <a:rPr lang="ru-RU" smtClean="0"/>
              <a:t>Бесплатная версия </a:t>
            </a:r>
            <a:r>
              <a:rPr lang="en-US" smtClean="0"/>
              <a:t> </a:t>
            </a:r>
          </a:p>
          <a:p>
            <a:pPr lvl="2"/>
            <a:r>
              <a:rPr lang="ru-RU" smtClean="0"/>
              <a:t>Система с ограниченными возможностями</a:t>
            </a:r>
            <a:endParaRPr lang="uk-UA" smtClean="0"/>
          </a:p>
          <a:p>
            <a:pPr lvl="2">
              <a:buFontTx/>
              <a:buNone/>
            </a:pPr>
            <a:r>
              <a:rPr lang="en-US" sz="2400" smtClean="0">
                <a:solidFill>
                  <a:schemeClr val="bg2"/>
                </a:solidFill>
              </a:rPr>
              <a:t>MAX PLUS II</a:t>
            </a:r>
            <a:endParaRPr lang="en-US" smtClean="0">
              <a:solidFill>
                <a:schemeClr val="bg2"/>
              </a:solidFill>
            </a:endParaRPr>
          </a:p>
          <a:p>
            <a:pPr lvl="2"/>
            <a:r>
              <a:rPr lang="en-US" smtClean="0"/>
              <a:t>FLEX, ACEX, &amp; MAX </a:t>
            </a:r>
            <a:endParaRPr lang="uk-UA" smtClean="0"/>
          </a:p>
          <a:p>
            <a:pPr lvl="2">
              <a:buFontTx/>
              <a:buNone/>
            </a:pPr>
            <a:r>
              <a:rPr lang="ru-RU" smtClean="0">
                <a:solidFill>
                  <a:schemeClr val="bg2"/>
                </a:solidFill>
              </a:rPr>
              <a:t>MODEL SIM</a:t>
            </a:r>
            <a:r>
              <a:rPr lang="ru-RU" smtClean="0"/>
              <a:t> – </a:t>
            </a:r>
            <a:r>
              <a:rPr lang="ru-RU" sz="1600" i="1" smtClean="0"/>
              <a:t>мощная среда моделирования, </a:t>
            </a:r>
          </a:p>
          <a:p>
            <a:pPr lvl="2">
              <a:buFontTx/>
              <a:buNone/>
            </a:pPr>
            <a:r>
              <a:rPr lang="ru-RU" sz="1600" i="1" smtClean="0"/>
              <a:t>много возможностей</a:t>
            </a:r>
            <a:endParaRPr lang="en-US" sz="1600" i="1" smtClean="0"/>
          </a:p>
        </p:txBody>
      </p:sp>
      <p:pic>
        <p:nvPicPr>
          <p:cNvPr id="2990084" name="Picture 2052" descr="Q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221456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085" name="Picture 20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43400"/>
            <a:ext cx="1593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990084"/>
                                        </p:tgtEl>
                                        <p:attrNameLst>
                                          <p:attrName>style.visibility</p:attrName>
                                        </p:attrNameLst>
                                      </p:cBhvr>
                                      <p:to>
                                        <p:strVal val="visible"/>
                                      </p:to>
                                    </p:set>
                                    <p:anim calcmode="lin" valueType="num">
                                      <p:cBhvr additive="base">
                                        <p:cTn id="7" dur="500" fill="hold"/>
                                        <p:tgtEl>
                                          <p:spTgt spid="2990084"/>
                                        </p:tgtEl>
                                        <p:attrNameLst>
                                          <p:attrName>ppt_x</p:attrName>
                                        </p:attrNameLst>
                                      </p:cBhvr>
                                      <p:tavLst>
                                        <p:tav tm="0">
                                          <p:val>
                                            <p:strVal val="0-#ppt_w/2"/>
                                          </p:val>
                                        </p:tav>
                                        <p:tav tm="100000">
                                          <p:val>
                                            <p:strVal val="#ppt_x"/>
                                          </p:val>
                                        </p:tav>
                                      </p:tavLst>
                                    </p:anim>
                                    <p:anim calcmode="lin" valueType="num">
                                      <p:cBhvr additive="base">
                                        <p:cTn id="8" dur="500" fill="hold"/>
                                        <p:tgtEl>
                                          <p:spTgt spid="29900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990085"/>
                                        </p:tgtEl>
                                        <p:attrNameLst>
                                          <p:attrName>style.visibility</p:attrName>
                                        </p:attrNameLst>
                                      </p:cBhvr>
                                      <p:to>
                                        <p:strVal val="visible"/>
                                      </p:to>
                                    </p:set>
                                    <p:anim calcmode="lin" valueType="num">
                                      <p:cBhvr additive="base">
                                        <p:cTn id="12" dur="500" fill="hold"/>
                                        <p:tgtEl>
                                          <p:spTgt spid="2990085"/>
                                        </p:tgtEl>
                                        <p:attrNameLst>
                                          <p:attrName>ppt_x</p:attrName>
                                        </p:attrNameLst>
                                      </p:cBhvr>
                                      <p:tavLst>
                                        <p:tav tm="0">
                                          <p:val>
                                            <p:strVal val="0-#ppt_w/2"/>
                                          </p:val>
                                        </p:tav>
                                        <p:tav tm="100000">
                                          <p:val>
                                            <p:strVal val="#ppt_x"/>
                                          </p:val>
                                        </p:tav>
                                      </p:tavLst>
                                    </p:anim>
                                    <p:anim calcmode="lin" valueType="num">
                                      <p:cBhvr additive="base">
                                        <p:cTn id="13" dur="500" fill="hold"/>
                                        <p:tgtEl>
                                          <p:spTgt spid="29900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1781175"/>
            <a:ext cx="71247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47" name="Rectangle 3"/>
          <p:cNvSpPr>
            <a:spLocks noGrp="1" noChangeArrowheads="1"/>
          </p:cNvSpPr>
          <p:nvPr>
            <p:ph type="title"/>
          </p:nvPr>
        </p:nvSpPr>
        <p:spPr>
          <a:noFill/>
        </p:spPr>
        <p:txBody>
          <a:bodyPr/>
          <a:lstStyle/>
          <a:p>
            <a:pPr algn="ctr"/>
            <a:r>
              <a:rPr lang="ru-RU" smtClean="0"/>
              <a:t>Шины, цепи, каналы связи</a:t>
            </a:r>
            <a:endParaRPr lang="en-US" smtClean="0"/>
          </a:p>
        </p:txBody>
      </p:sp>
      <p:sp>
        <p:nvSpPr>
          <p:cNvPr id="31748" name="Text Box 8"/>
          <p:cNvSpPr txBox="1">
            <a:spLocks noChangeArrowheads="1"/>
          </p:cNvSpPr>
          <p:nvPr/>
        </p:nvSpPr>
        <p:spPr bwMode="auto">
          <a:xfrm>
            <a:off x="2362200" y="4960938"/>
            <a:ext cx="4648200" cy="3175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Инструмент  для рисования каналов связи</a:t>
            </a:r>
            <a:r>
              <a:rPr lang="en-US" b="0"/>
              <a:t> (Conduit)</a:t>
            </a:r>
          </a:p>
        </p:txBody>
      </p:sp>
      <p:sp>
        <p:nvSpPr>
          <p:cNvPr id="31749" name="Text Box 13"/>
          <p:cNvSpPr txBox="1">
            <a:spLocks noChangeArrowheads="1"/>
          </p:cNvSpPr>
          <p:nvPr/>
        </p:nvSpPr>
        <p:spPr bwMode="auto">
          <a:xfrm>
            <a:off x="2895600" y="2141538"/>
            <a:ext cx="3505200" cy="3175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Инструмент  для рисования шин</a:t>
            </a:r>
            <a:r>
              <a:rPr lang="en-US" b="0"/>
              <a:t> (Bus)</a:t>
            </a:r>
          </a:p>
        </p:txBody>
      </p:sp>
      <p:sp>
        <p:nvSpPr>
          <p:cNvPr id="31750" name="Text Box 14"/>
          <p:cNvSpPr txBox="1">
            <a:spLocks noChangeArrowheads="1"/>
          </p:cNvSpPr>
          <p:nvPr/>
        </p:nvSpPr>
        <p:spPr bwMode="auto">
          <a:xfrm>
            <a:off x="2209800" y="1379538"/>
            <a:ext cx="3581400" cy="3175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Инструмент  для рисования цепей </a:t>
            </a:r>
            <a:r>
              <a:rPr lang="en-US" b="0"/>
              <a:t>(wire)</a:t>
            </a:r>
          </a:p>
        </p:txBody>
      </p:sp>
      <p:sp>
        <p:nvSpPr>
          <p:cNvPr id="31751" name="Line 15"/>
          <p:cNvSpPr>
            <a:spLocks noChangeShapeType="1"/>
          </p:cNvSpPr>
          <p:nvPr/>
        </p:nvSpPr>
        <p:spPr bwMode="auto">
          <a:xfrm flipH="1">
            <a:off x="1752600" y="1684338"/>
            <a:ext cx="4572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1752" name="Line 16"/>
          <p:cNvSpPr>
            <a:spLocks noChangeShapeType="1"/>
          </p:cNvSpPr>
          <p:nvPr/>
        </p:nvSpPr>
        <p:spPr bwMode="auto">
          <a:xfrm flipH="1">
            <a:off x="1981200" y="2446338"/>
            <a:ext cx="914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1753" name="Line 17"/>
          <p:cNvSpPr>
            <a:spLocks noChangeShapeType="1"/>
          </p:cNvSpPr>
          <p:nvPr/>
        </p:nvSpPr>
        <p:spPr bwMode="auto">
          <a:xfrm flipH="1" flipV="1">
            <a:off x="1752600" y="2751138"/>
            <a:ext cx="609600" cy="2209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1181100"/>
            <a:ext cx="7134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2771" name="Rectangle 3"/>
          <p:cNvSpPr>
            <a:spLocks noGrp="1" noChangeArrowheads="1"/>
          </p:cNvSpPr>
          <p:nvPr>
            <p:ph type="title"/>
          </p:nvPr>
        </p:nvSpPr>
        <p:spPr>
          <a:noFill/>
        </p:spPr>
        <p:txBody>
          <a:bodyPr/>
          <a:lstStyle/>
          <a:p>
            <a:pPr algn="ctr"/>
            <a:r>
              <a:rPr lang="ru-RU" smtClean="0"/>
              <a:t>Изменение имени и свойств объекта</a:t>
            </a:r>
            <a:endParaRPr lang="en-US" smtClean="0"/>
          </a:p>
        </p:txBody>
      </p:sp>
      <p:sp>
        <p:nvSpPr>
          <p:cNvPr id="32772" name="Text Box 5"/>
          <p:cNvSpPr txBox="1">
            <a:spLocks noChangeArrowheads="1"/>
          </p:cNvSpPr>
          <p:nvPr/>
        </p:nvSpPr>
        <p:spPr bwMode="auto">
          <a:xfrm>
            <a:off x="228600" y="3817938"/>
            <a:ext cx="2362200" cy="13811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Выберите объект, </a:t>
            </a:r>
            <a:endParaRPr lang="en-US" b="0"/>
          </a:p>
          <a:p>
            <a:pPr algn="l">
              <a:buFontTx/>
              <a:buNone/>
            </a:pPr>
            <a:r>
              <a:rPr lang="ru-RU" b="0"/>
              <a:t>щелкните правой клавишей манипулятора,</a:t>
            </a:r>
            <a:endParaRPr lang="en-US" b="0"/>
          </a:p>
          <a:p>
            <a:pPr algn="l">
              <a:buFontTx/>
              <a:buNone/>
            </a:pPr>
            <a:r>
              <a:rPr lang="ru-RU" b="0"/>
              <a:t>в появившемся окне выберите строку </a:t>
            </a:r>
            <a:r>
              <a:rPr lang="en-US" b="0"/>
              <a:t>“Properties”</a:t>
            </a:r>
          </a:p>
        </p:txBody>
      </p:sp>
      <p:pic>
        <p:nvPicPr>
          <p:cNvPr id="30208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275" y="2789238"/>
            <a:ext cx="3484563"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020809" name="Text Box 9"/>
          <p:cNvSpPr txBox="1">
            <a:spLocks noChangeArrowheads="1"/>
          </p:cNvSpPr>
          <p:nvPr/>
        </p:nvSpPr>
        <p:spPr bwMode="auto">
          <a:xfrm>
            <a:off x="5562600" y="4343400"/>
            <a:ext cx="3232150" cy="95567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В окошке </a:t>
            </a:r>
            <a:r>
              <a:rPr lang="en-US" b="0"/>
              <a:t>“Pin name(s)”</a:t>
            </a:r>
            <a:r>
              <a:rPr lang="ru-RU" b="0"/>
              <a:t> задайте имя вывода. </a:t>
            </a:r>
          </a:p>
          <a:p>
            <a:pPr algn="l">
              <a:buFontTx/>
              <a:buNone/>
            </a:pPr>
            <a:r>
              <a:rPr lang="ru-RU" b="0"/>
              <a:t>В окошке </a:t>
            </a:r>
            <a:r>
              <a:rPr lang="en-US" b="0"/>
              <a:t>“Default value” </a:t>
            </a:r>
            <a:r>
              <a:rPr lang="ru-RU" b="0"/>
              <a:t> значение по умолчанию.</a:t>
            </a:r>
            <a:endParaRPr lang="en-US" b="0"/>
          </a:p>
        </p:txBody>
      </p:sp>
      <p:sp>
        <p:nvSpPr>
          <p:cNvPr id="32775" name="Line 12"/>
          <p:cNvSpPr>
            <a:spLocks noChangeShapeType="1"/>
          </p:cNvSpPr>
          <p:nvPr/>
        </p:nvSpPr>
        <p:spPr bwMode="auto">
          <a:xfrm>
            <a:off x="1905000" y="5105400"/>
            <a:ext cx="8382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2776" name="Line 13"/>
          <p:cNvSpPr>
            <a:spLocks noChangeShapeType="1"/>
          </p:cNvSpPr>
          <p:nvPr/>
        </p:nvSpPr>
        <p:spPr bwMode="auto">
          <a:xfrm flipV="1">
            <a:off x="1676400" y="2743200"/>
            <a:ext cx="3048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020810"/>
                                        </p:tgtEl>
                                        <p:attrNameLst>
                                          <p:attrName>style.visibility</p:attrName>
                                        </p:attrNameLst>
                                      </p:cBhvr>
                                      <p:to>
                                        <p:strVal val="visible"/>
                                      </p:to>
                                    </p:set>
                                    <p:anim calcmode="lin" valueType="num">
                                      <p:cBhvr>
                                        <p:cTn id="7" dur="500" fill="hold"/>
                                        <p:tgtEl>
                                          <p:spTgt spid="3020810"/>
                                        </p:tgtEl>
                                        <p:attrNameLst>
                                          <p:attrName>ppt_w</p:attrName>
                                        </p:attrNameLst>
                                      </p:cBhvr>
                                      <p:tavLst>
                                        <p:tav tm="0">
                                          <p:val>
                                            <p:fltVal val="0"/>
                                          </p:val>
                                        </p:tav>
                                        <p:tav tm="100000">
                                          <p:val>
                                            <p:strVal val="#ppt_w"/>
                                          </p:val>
                                        </p:tav>
                                      </p:tavLst>
                                    </p:anim>
                                    <p:anim calcmode="lin" valueType="num">
                                      <p:cBhvr>
                                        <p:cTn id="8" dur="500" fill="hold"/>
                                        <p:tgtEl>
                                          <p:spTgt spid="3020810"/>
                                        </p:tgtEl>
                                        <p:attrNameLst>
                                          <p:attrName>ppt_h</p:attrName>
                                        </p:attrNameLst>
                                      </p:cBhvr>
                                      <p:tavLst>
                                        <p:tav tm="0">
                                          <p:val>
                                            <p:fltVal val="0"/>
                                          </p:val>
                                        </p:tav>
                                        <p:tav tm="100000">
                                          <p:val>
                                            <p:strVal val="#ppt_h"/>
                                          </p:val>
                                        </p:tav>
                                      </p:tavLst>
                                    </p:anim>
                                    <p:animEffect transition="in" filter="fade">
                                      <p:cBhvr>
                                        <p:cTn id="9" dur="500"/>
                                        <p:tgtEl>
                                          <p:spTgt spid="30208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20809"/>
                                        </p:tgtEl>
                                        <p:attrNameLst>
                                          <p:attrName>style.visibility</p:attrName>
                                        </p:attrNameLst>
                                      </p:cBhvr>
                                      <p:to>
                                        <p:strVal val="visible"/>
                                      </p:to>
                                    </p:set>
                                    <p:anim calcmode="lin" valueType="num">
                                      <p:cBhvr>
                                        <p:cTn id="12" dur="500" fill="hold"/>
                                        <p:tgtEl>
                                          <p:spTgt spid="3020809"/>
                                        </p:tgtEl>
                                        <p:attrNameLst>
                                          <p:attrName>ppt_w</p:attrName>
                                        </p:attrNameLst>
                                      </p:cBhvr>
                                      <p:tavLst>
                                        <p:tav tm="0">
                                          <p:val>
                                            <p:fltVal val="0"/>
                                          </p:val>
                                        </p:tav>
                                        <p:tav tm="100000">
                                          <p:val>
                                            <p:strVal val="#ppt_w"/>
                                          </p:val>
                                        </p:tav>
                                      </p:tavLst>
                                    </p:anim>
                                    <p:anim calcmode="lin" valueType="num">
                                      <p:cBhvr>
                                        <p:cTn id="13" dur="500" fill="hold"/>
                                        <p:tgtEl>
                                          <p:spTgt spid="3020809"/>
                                        </p:tgtEl>
                                        <p:attrNameLst>
                                          <p:attrName>ppt_h</p:attrName>
                                        </p:attrNameLst>
                                      </p:cBhvr>
                                      <p:tavLst>
                                        <p:tav tm="0">
                                          <p:val>
                                            <p:fltVal val="0"/>
                                          </p:val>
                                        </p:tav>
                                        <p:tav tm="100000">
                                          <p:val>
                                            <p:strVal val="#ppt_h"/>
                                          </p:val>
                                        </p:tav>
                                      </p:tavLst>
                                    </p:anim>
                                    <p:animEffect transition="in" filter="fade">
                                      <p:cBhvr>
                                        <p:cTn id="14" dur="500"/>
                                        <p:tgtEl>
                                          <p:spTgt spid="3020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0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a:xfrm>
            <a:off x="337457" y="210004"/>
            <a:ext cx="8347075" cy="882650"/>
          </a:xfrm>
          <a:noFill/>
        </p:spPr>
        <p:txBody>
          <a:bodyPr/>
          <a:lstStyle/>
          <a:p>
            <a:pPr algn="ctr"/>
            <a:r>
              <a:rPr lang="ru-RU" dirty="0" smtClean="0"/>
              <a:t>Создание </a:t>
            </a:r>
            <a:r>
              <a:rPr lang="ru-RU" dirty="0" smtClean="0"/>
              <a:t>символа (библиотечного модуля)</a:t>
            </a:r>
            <a:endParaRPr lang="en-US" dirty="0" smtClean="0"/>
          </a:p>
        </p:txBody>
      </p:sp>
      <p:sp>
        <p:nvSpPr>
          <p:cNvPr id="3022852" name="Text Box 4"/>
          <p:cNvSpPr txBox="1">
            <a:spLocks noChangeArrowheads="1"/>
          </p:cNvSpPr>
          <p:nvPr/>
        </p:nvSpPr>
        <p:spPr bwMode="auto">
          <a:xfrm>
            <a:off x="304800" y="5562600"/>
            <a:ext cx="4419600" cy="469900"/>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sz="1200" b="0"/>
              <a:t>Выполните команду </a:t>
            </a:r>
          </a:p>
          <a:p>
            <a:pPr algn="l">
              <a:buFontTx/>
              <a:buNone/>
            </a:pPr>
            <a:r>
              <a:rPr lang="ru-RU" sz="1200"/>
              <a:t>Меню </a:t>
            </a:r>
            <a:r>
              <a:rPr lang="en-US" sz="1200"/>
              <a:t>File&gt;Create/Update&gt;Create Symbol for Current File</a:t>
            </a:r>
          </a:p>
        </p:txBody>
      </p:sp>
      <p:graphicFrame>
        <p:nvGraphicFramePr>
          <p:cNvPr id="4098" name="Object 11"/>
          <p:cNvGraphicFramePr>
            <a:graphicFrameLocks noGrp="1" noChangeAspect="1"/>
          </p:cNvGraphicFramePr>
          <p:nvPr>
            <p:ph idx="1"/>
          </p:nvPr>
        </p:nvGraphicFramePr>
        <p:xfrm>
          <a:off x="381000" y="1295400"/>
          <a:ext cx="7708900" cy="3962400"/>
        </p:xfrm>
        <a:graphic>
          <a:graphicData uri="http://schemas.openxmlformats.org/presentationml/2006/ole">
            <mc:AlternateContent xmlns:mc="http://schemas.openxmlformats.org/markup-compatibility/2006">
              <mc:Choice xmlns:v="urn:schemas-microsoft-com:vml" Requires="v">
                <p:oleObj spid="_x0000_s4115" name="Image" r:id="rId4" imgW="9251482" imgH="4320914" progId="PSP7.Image">
                  <p:embed/>
                </p:oleObj>
              </mc:Choice>
              <mc:Fallback>
                <p:oleObj name="Image" r:id="rId4" imgW="9251482" imgH="4320914" progId="PSP7.Imag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77089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22861" name="Object 13"/>
          <p:cNvGraphicFramePr>
            <a:graphicFrameLocks noChangeAspect="1"/>
          </p:cNvGraphicFramePr>
          <p:nvPr/>
        </p:nvGraphicFramePr>
        <p:xfrm>
          <a:off x="4572000" y="2514600"/>
          <a:ext cx="4419600" cy="2971800"/>
        </p:xfrm>
        <a:graphic>
          <a:graphicData uri="http://schemas.openxmlformats.org/presentationml/2006/ole">
            <mc:AlternateContent xmlns:mc="http://schemas.openxmlformats.org/markup-compatibility/2006">
              <mc:Choice xmlns:v="urn:schemas-microsoft-com:vml" Requires="v">
                <p:oleObj spid="_x0000_s4116" name="Image" r:id="rId6" imgW="6561389" imgH="4145639" progId="PSP7.Image">
                  <p:embed/>
                </p:oleObj>
              </mc:Choice>
              <mc:Fallback>
                <p:oleObj name="Image" r:id="rId6" imgW="6561389" imgH="4145639" progId="PSP7.Imag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514600"/>
                        <a:ext cx="44196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22854" name="Text Box 6"/>
          <p:cNvSpPr txBox="1">
            <a:spLocks noChangeArrowheads="1"/>
          </p:cNvSpPr>
          <p:nvPr/>
        </p:nvSpPr>
        <p:spPr bwMode="auto">
          <a:xfrm>
            <a:off x="6324600" y="2971800"/>
            <a:ext cx="2590800" cy="5302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Символ создается в рабочей папке проекта</a:t>
            </a:r>
            <a:endParaRPr lang="en-US" b="0"/>
          </a:p>
        </p:txBody>
      </p:sp>
      <p:sp>
        <p:nvSpPr>
          <p:cNvPr id="4103" name="Line 17"/>
          <p:cNvSpPr>
            <a:spLocks noChangeShapeType="1"/>
          </p:cNvSpPr>
          <p:nvPr/>
        </p:nvSpPr>
        <p:spPr bwMode="auto">
          <a:xfrm>
            <a:off x="1600200" y="5486400"/>
            <a:ext cx="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4104" name="Text Box 26"/>
          <p:cNvSpPr txBox="1">
            <a:spLocks noChangeArrowheads="1"/>
          </p:cNvSpPr>
          <p:nvPr/>
        </p:nvSpPr>
        <p:spPr bwMode="auto">
          <a:xfrm>
            <a:off x="3962400" y="1524000"/>
            <a:ext cx="4953000" cy="530225"/>
          </a:xfrm>
          <a:prstGeom prst="rect">
            <a:avLst/>
          </a:prstGeom>
          <a:solidFill>
            <a:srgbClr val="FFFFB1"/>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Откройте схемный или текстовый редактор с описанием компонента для которого будет создаваться символ</a:t>
            </a:r>
            <a:endParaRPr lang="en-US" b="0"/>
          </a:p>
        </p:txBody>
      </p:sp>
      <p:sp>
        <p:nvSpPr>
          <p:cNvPr id="4105" name="Line 27"/>
          <p:cNvSpPr>
            <a:spLocks noChangeShapeType="1"/>
          </p:cNvSpPr>
          <p:nvPr/>
        </p:nvSpPr>
        <p:spPr bwMode="auto">
          <a:xfrm flipH="1">
            <a:off x="4495800" y="2057400"/>
            <a:ext cx="304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022876" name="Line 28"/>
          <p:cNvSpPr>
            <a:spLocks noChangeShapeType="1"/>
          </p:cNvSpPr>
          <p:nvPr/>
        </p:nvSpPr>
        <p:spPr bwMode="auto">
          <a:xfrm flipV="1">
            <a:off x="304800" y="3733800"/>
            <a:ext cx="1752600" cy="1828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22876"/>
                                        </p:tgtEl>
                                        <p:attrNameLst>
                                          <p:attrName>style.visibility</p:attrName>
                                        </p:attrNameLst>
                                      </p:cBhvr>
                                      <p:to>
                                        <p:strVal val="visible"/>
                                      </p:to>
                                    </p:set>
                                    <p:anim calcmode="lin" valueType="num">
                                      <p:cBhvr>
                                        <p:cTn id="7" dur="500" fill="hold"/>
                                        <p:tgtEl>
                                          <p:spTgt spid="3022876"/>
                                        </p:tgtEl>
                                        <p:attrNameLst>
                                          <p:attrName>ppt_w</p:attrName>
                                        </p:attrNameLst>
                                      </p:cBhvr>
                                      <p:tavLst>
                                        <p:tav tm="0">
                                          <p:val>
                                            <p:fltVal val="0"/>
                                          </p:val>
                                        </p:tav>
                                        <p:tav tm="100000">
                                          <p:val>
                                            <p:strVal val="#ppt_w"/>
                                          </p:val>
                                        </p:tav>
                                      </p:tavLst>
                                    </p:anim>
                                    <p:anim calcmode="lin" valueType="num">
                                      <p:cBhvr>
                                        <p:cTn id="8" dur="500" fill="hold"/>
                                        <p:tgtEl>
                                          <p:spTgt spid="3022876"/>
                                        </p:tgtEl>
                                        <p:attrNameLst>
                                          <p:attrName>ppt_h</p:attrName>
                                        </p:attrNameLst>
                                      </p:cBhvr>
                                      <p:tavLst>
                                        <p:tav tm="0">
                                          <p:val>
                                            <p:fltVal val="0"/>
                                          </p:val>
                                        </p:tav>
                                        <p:tav tm="100000">
                                          <p:val>
                                            <p:strVal val="#ppt_h"/>
                                          </p:val>
                                        </p:tav>
                                      </p:tavLst>
                                    </p:anim>
                                    <p:animEffect transition="in" filter="fade">
                                      <p:cBhvr>
                                        <p:cTn id="9" dur="500"/>
                                        <p:tgtEl>
                                          <p:spTgt spid="302287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22852"/>
                                        </p:tgtEl>
                                        <p:attrNameLst>
                                          <p:attrName>style.visibility</p:attrName>
                                        </p:attrNameLst>
                                      </p:cBhvr>
                                      <p:to>
                                        <p:strVal val="visible"/>
                                      </p:to>
                                    </p:set>
                                    <p:anim calcmode="lin" valueType="num">
                                      <p:cBhvr>
                                        <p:cTn id="12" dur="500" fill="hold"/>
                                        <p:tgtEl>
                                          <p:spTgt spid="3022852"/>
                                        </p:tgtEl>
                                        <p:attrNameLst>
                                          <p:attrName>ppt_w</p:attrName>
                                        </p:attrNameLst>
                                      </p:cBhvr>
                                      <p:tavLst>
                                        <p:tav tm="0">
                                          <p:val>
                                            <p:fltVal val="0"/>
                                          </p:val>
                                        </p:tav>
                                        <p:tav tm="100000">
                                          <p:val>
                                            <p:strVal val="#ppt_w"/>
                                          </p:val>
                                        </p:tav>
                                      </p:tavLst>
                                    </p:anim>
                                    <p:anim calcmode="lin" valueType="num">
                                      <p:cBhvr>
                                        <p:cTn id="13" dur="500" fill="hold"/>
                                        <p:tgtEl>
                                          <p:spTgt spid="3022852"/>
                                        </p:tgtEl>
                                        <p:attrNameLst>
                                          <p:attrName>ppt_h</p:attrName>
                                        </p:attrNameLst>
                                      </p:cBhvr>
                                      <p:tavLst>
                                        <p:tav tm="0">
                                          <p:val>
                                            <p:fltVal val="0"/>
                                          </p:val>
                                        </p:tav>
                                        <p:tav tm="100000">
                                          <p:val>
                                            <p:strVal val="#ppt_h"/>
                                          </p:val>
                                        </p:tav>
                                      </p:tavLst>
                                    </p:anim>
                                    <p:animEffect transition="in" filter="fade">
                                      <p:cBhvr>
                                        <p:cTn id="14" dur="500"/>
                                        <p:tgtEl>
                                          <p:spTgt spid="30228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022861"/>
                                        </p:tgtEl>
                                        <p:attrNameLst>
                                          <p:attrName>style.visibility</p:attrName>
                                        </p:attrNameLst>
                                      </p:cBhvr>
                                      <p:to>
                                        <p:strVal val="visible"/>
                                      </p:to>
                                    </p:set>
                                    <p:anim calcmode="lin" valueType="num">
                                      <p:cBhvr>
                                        <p:cTn id="19" dur="500" fill="hold"/>
                                        <p:tgtEl>
                                          <p:spTgt spid="3022861"/>
                                        </p:tgtEl>
                                        <p:attrNameLst>
                                          <p:attrName>ppt_w</p:attrName>
                                        </p:attrNameLst>
                                      </p:cBhvr>
                                      <p:tavLst>
                                        <p:tav tm="0">
                                          <p:val>
                                            <p:fltVal val="0"/>
                                          </p:val>
                                        </p:tav>
                                        <p:tav tm="100000">
                                          <p:val>
                                            <p:strVal val="#ppt_w"/>
                                          </p:val>
                                        </p:tav>
                                      </p:tavLst>
                                    </p:anim>
                                    <p:anim calcmode="lin" valueType="num">
                                      <p:cBhvr>
                                        <p:cTn id="20" dur="500" fill="hold"/>
                                        <p:tgtEl>
                                          <p:spTgt spid="3022861"/>
                                        </p:tgtEl>
                                        <p:attrNameLst>
                                          <p:attrName>ppt_h</p:attrName>
                                        </p:attrNameLst>
                                      </p:cBhvr>
                                      <p:tavLst>
                                        <p:tav tm="0">
                                          <p:val>
                                            <p:fltVal val="0"/>
                                          </p:val>
                                        </p:tav>
                                        <p:tav tm="100000">
                                          <p:val>
                                            <p:strVal val="#ppt_h"/>
                                          </p:val>
                                        </p:tav>
                                      </p:tavLst>
                                    </p:anim>
                                    <p:animEffect transition="in" filter="fade">
                                      <p:cBhvr>
                                        <p:cTn id="21" dur="500"/>
                                        <p:tgtEl>
                                          <p:spTgt spid="302286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022854"/>
                                        </p:tgtEl>
                                        <p:attrNameLst>
                                          <p:attrName>style.visibility</p:attrName>
                                        </p:attrNameLst>
                                      </p:cBhvr>
                                      <p:to>
                                        <p:strVal val="visible"/>
                                      </p:to>
                                    </p:set>
                                    <p:anim calcmode="lin" valueType="num">
                                      <p:cBhvr>
                                        <p:cTn id="24" dur="500" fill="hold"/>
                                        <p:tgtEl>
                                          <p:spTgt spid="3022854"/>
                                        </p:tgtEl>
                                        <p:attrNameLst>
                                          <p:attrName>ppt_w</p:attrName>
                                        </p:attrNameLst>
                                      </p:cBhvr>
                                      <p:tavLst>
                                        <p:tav tm="0">
                                          <p:val>
                                            <p:fltVal val="0"/>
                                          </p:val>
                                        </p:tav>
                                        <p:tav tm="100000">
                                          <p:val>
                                            <p:strVal val="#ppt_w"/>
                                          </p:val>
                                        </p:tav>
                                      </p:tavLst>
                                    </p:anim>
                                    <p:anim calcmode="lin" valueType="num">
                                      <p:cBhvr>
                                        <p:cTn id="25" dur="500" fill="hold"/>
                                        <p:tgtEl>
                                          <p:spTgt spid="3022854"/>
                                        </p:tgtEl>
                                        <p:attrNameLst>
                                          <p:attrName>ppt_h</p:attrName>
                                        </p:attrNameLst>
                                      </p:cBhvr>
                                      <p:tavLst>
                                        <p:tav tm="0">
                                          <p:val>
                                            <p:fltVal val="0"/>
                                          </p:val>
                                        </p:tav>
                                        <p:tav tm="100000">
                                          <p:val>
                                            <p:strVal val="#ppt_h"/>
                                          </p:val>
                                        </p:tav>
                                      </p:tavLst>
                                    </p:anim>
                                    <p:animEffect transition="in" filter="fade">
                                      <p:cBhvr>
                                        <p:cTn id="26" dur="500"/>
                                        <p:tgtEl>
                                          <p:spTgt spid="3022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2852" grpId="0" animBg="1"/>
      <p:bldP spid="3022854" grpId="0" animBg="1"/>
      <p:bldP spid="302287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noFill/>
        </p:spPr>
        <p:txBody>
          <a:bodyPr/>
          <a:lstStyle/>
          <a:p>
            <a:pPr algn="ctr"/>
            <a:r>
              <a:rPr lang="ru-RU" sz="2800" smtClean="0"/>
              <a:t>Архивация и восстановление проекта</a:t>
            </a:r>
            <a:r>
              <a:rPr lang="en-US" sz="2800" smtClean="0"/>
              <a:t> </a:t>
            </a:r>
            <a:r>
              <a:rPr lang="ru-RU" sz="2800" smtClean="0">
                <a:solidFill>
                  <a:schemeClr val="hlink"/>
                </a:solidFill>
              </a:rPr>
              <a:t>«</a:t>
            </a:r>
            <a:r>
              <a:rPr lang="en-US" sz="2800" smtClean="0">
                <a:solidFill>
                  <a:schemeClr val="hlink"/>
                </a:solidFill>
              </a:rPr>
              <a:t>Archive &amp; Restore</a:t>
            </a:r>
            <a:r>
              <a:rPr lang="ru-RU" sz="2800" smtClean="0">
                <a:solidFill>
                  <a:schemeClr val="hlink"/>
                </a:solidFill>
              </a:rPr>
              <a:t>»</a:t>
            </a:r>
            <a:endParaRPr lang="en-US" sz="2800" smtClean="0">
              <a:solidFill>
                <a:schemeClr val="hlink"/>
              </a:solidFill>
            </a:endParaRPr>
          </a:p>
        </p:txBody>
      </p:sp>
      <p:sp>
        <p:nvSpPr>
          <p:cNvPr id="5124" name="Text Box 13"/>
          <p:cNvSpPr txBox="1">
            <a:spLocks noChangeArrowheads="1"/>
          </p:cNvSpPr>
          <p:nvPr/>
        </p:nvSpPr>
        <p:spPr bwMode="auto">
          <a:xfrm>
            <a:off x="4648200" y="1371600"/>
            <a:ext cx="4267200" cy="2516188"/>
          </a:xfrm>
          <a:prstGeom prst="rect">
            <a:avLst/>
          </a:prstGeom>
          <a:solidFill>
            <a:srgbClr val="FFFF99"/>
          </a:solidFill>
          <a:ln w="12700">
            <a:solidFill>
              <a:schemeClr val="tx1"/>
            </a:solidFill>
            <a:miter lim="800000"/>
            <a:headEnd/>
            <a:tailEnd/>
          </a:ln>
        </p:spPr>
        <p:txBody>
          <a:bodyPr>
            <a:spAutoFit/>
          </a:bodyPr>
          <a:lstStyle>
            <a:lvl1pPr>
              <a:defRPr sz="1400" b="1">
                <a:solidFill>
                  <a:schemeClr val="tx1"/>
                </a:solidFill>
                <a:latin typeface="Arial" charset="0"/>
              </a:defRPr>
            </a:lvl1pPr>
            <a:lvl2pPr>
              <a:defRPr sz="1400" b="1">
                <a:solidFill>
                  <a:schemeClr val="tx1"/>
                </a:solidFill>
                <a:latin typeface="Arial" charset="0"/>
              </a:defRPr>
            </a:lvl2pPr>
            <a:lvl3pPr>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sz="1600" b="0"/>
              <a:t>При выполнении команды </a:t>
            </a:r>
          </a:p>
          <a:p>
            <a:pPr algn="l">
              <a:buFontTx/>
              <a:buNone/>
            </a:pPr>
            <a:r>
              <a:rPr lang="ru-RU" sz="1600"/>
              <a:t>меню: </a:t>
            </a:r>
            <a:r>
              <a:rPr lang="en-US" sz="1600"/>
              <a:t>Project </a:t>
            </a:r>
            <a:r>
              <a:rPr lang="ru-RU" sz="1600"/>
              <a:t> </a:t>
            </a:r>
            <a:r>
              <a:rPr lang="en-US" sz="1600"/>
              <a:t>&gt;Archive Project</a:t>
            </a:r>
            <a:r>
              <a:rPr lang="en-US" sz="1600" b="0"/>
              <a:t> </a:t>
            </a:r>
            <a:endParaRPr lang="ru-RU" sz="1600" b="0"/>
          </a:p>
          <a:p>
            <a:pPr algn="l">
              <a:buFontTx/>
              <a:buNone/>
            </a:pPr>
            <a:r>
              <a:rPr lang="ru-RU" sz="1600" b="0"/>
              <a:t>создаются</a:t>
            </a:r>
            <a:r>
              <a:rPr lang="en-US" sz="1800" b="0"/>
              <a:t>:</a:t>
            </a:r>
          </a:p>
          <a:p>
            <a:pPr lvl="1" algn="l">
              <a:buFontTx/>
              <a:buNone/>
            </a:pPr>
            <a:r>
              <a:rPr lang="en-US" sz="1800" b="0"/>
              <a:t>1. </a:t>
            </a:r>
            <a:r>
              <a:rPr lang="ru-RU" sz="1800" b="0"/>
              <a:t>Файл - </a:t>
            </a:r>
            <a:r>
              <a:rPr lang="en-US" sz="1800"/>
              <a:t>&lt;</a:t>
            </a:r>
            <a:r>
              <a:rPr lang="ru-RU" sz="1800"/>
              <a:t>имя проекта</a:t>
            </a:r>
            <a:r>
              <a:rPr lang="en-US" sz="1800"/>
              <a:t>&gt;.qar</a:t>
            </a:r>
          </a:p>
          <a:p>
            <a:pPr lvl="2" algn="l">
              <a:buFontTx/>
              <a:buNone/>
            </a:pPr>
            <a:r>
              <a:rPr lang="en-US" sz="1800" b="0"/>
              <a:t>-</a:t>
            </a:r>
            <a:r>
              <a:rPr lang="ru-RU" sz="1800" b="0" u="sng"/>
              <a:t>сжатый</a:t>
            </a:r>
            <a:r>
              <a:rPr lang="ru-RU" sz="1800" b="0"/>
              <a:t> архивный файл с проектом</a:t>
            </a:r>
            <a:endParaRPr lang="en-US" sz="1800" b="0"/>
          </a:p>
          <a:p>
            <a:pPr lvl="1" algn="l">
              <a:buFontTx/>
              <a:buNone/>
            </a:pPr>
            <a:r>
              <a:rPr lang="en-US" sz="1800" b="0"/>
              <a:t>2.  </a:t>
            </a:r>
            <a:r>
              <a:rPr lang="ru-RU" sz="1800" b="0"/>
              <a:t>Файл - </a:t>
            </a:r>
            <a:r>
              <a:rPr lang="en-US" sz="1800"/>
              <a:t>&lt;</a:t>
            </a:r>
            <a:r>
              <a:rPr lang="ru-RU" sz="1800"/>
              <a:t>имя проекта</a:t>
            </a:r>
            <a:r>
              <a:rPr lang="en-US" sz="1800"/>
              <a:t>&gt;.qarlog</a:t>
            </a:r>
          </a:p>
          <a:p>
            <a:pPr lvl="2" algn="l">
              <a:buFontTx/>
              <a:buNone/>
            </a:pPr>
            <a:r>
              <a:rPr lang="en-US" sz="1800" b="0"/>
              <a:t>-</a:t>
            </a:r>
            <a:r>
              <a:rPr lang="ru-RU" sz="1800" b="0"/>
              <a:t>файл с отчетом о результатах архивирования</a:t>
            </a:r>
            <a:endParaRPr lang="en-US" sz="1800" b="0"/>
          </a:p>
        </p:txBody>
      </p:sp>
      <p:sp>
        <p:nvSpPr>
          <p:cNvPr id="5125" name="Text Box 15"/>
          <p:cNvSpPr txBox="1">
            <a:spLocks noChangeArrowheads="1"/>
          </p:cNvSpPr>
          <p:nvPr/>
        </p:nvSpPr>
        <p:spPr bwMode="auto">
          <a:xfrm>
            <a:off x="4648200" y="4267200"/>
            <a:ext cx="3810000" cy="1082675"/>
          </a:xfrm>
          <a:prstGeom prst="rect">
            <a:avLst/>
          </a:prstGeom>
          <a:solidFill>
            <a:srgbClr val="FFFF99"/>
          </a:solidFill>
          <a:ln w="12700">
            <a:solidFill>
              <a:schemeClr val="tx1"/>
            </a:solidFill>
            <a:miter lim="800000"/>
            <a:headEnd/>
            <a:tailEnd/>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sz="1600" b="0"/>
              <a:t>При выполнении команды</a:t>
            </a:r>
          </a:p>
          <a:p>
            <a:pPr algn="l">
              <a:buFontTx/>
              <a:buNone/>
            </a:pPr>
            <a:r>
              <a:rPr lang="ru-RU" sz="1600"/>
              <a:t>Меню: </a:t>
            </a:r>
            <a:r>
              <a:rPr lang="en-US" sz="1600"/>
              <a:t>Restore Archived Project</a:t>
            </a:r>
            <a:r>
              <a:rPr lang="ru-RU" sz="1600"/>
              <a:t> </a:t>
            </a:r>
            <a:r>
              <a:rPr lang="ru-RU" sz="1600" b="0"/>
              <a:t>восстанавливается архивированный проект</a:t>
            </a:r>
            <a:endParaRPr lang="en-US" sz="1800" b="0"/>
          </a:p>
        </p:txBody>
      </p:sp>
      <p:graphicFrame>
        <p:nvGraphicFramePr>
          <p:cNvPr id="5122" name="Object 18"/>
          <p:cNvGraphicFramePr>
            <a:graphicFrameLocks noGrp="1" noChangeAspect="1"/>
          </p:cNvGraphicFramePr>
          <p:nvPr>
            <p:ph idx="1"/>
          </p:nvPr>
        </p:nvGraphicFramePr>
        <p:xfrm>
          <a:off x="228600" y="1143000"/>
          <a:ext cx="3657600" cy="4495800"/>
        </p:xfrm>
        <a:graphic>
          <a:graphicData uri="http://schemas.openxmlformats.org/presentationml/2006/ole">
            <mc:AlternateContent xmlns:mc="http://schemas.openxmlformats.org/markup-compatibility/2006">
              <mc:Choice xmlns:v="urn:schemas-microsoft-com:vml" Requires="v">
                <p:oleObj spid="_x0000_s5131" name="Image" r:id="rId4" imgW="3375953" imgH="3551228" progId="PSP7.Image">
                  <p:embed/>
                </p:oleObj>
              </mc:Choice>
              <mc:Fallback>
                <p:oleObj name="Image" r:id="rId4" imgW="3375953" imgH="3551228" progId="PSP7.Imag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3657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Line 16"/>
          <p:cNvSpPr>
            <a:spLocks noChangeShapeType="1"/>
          </p:cNvSpPr>
          <p:nvPr/>
        </p:nvSpPr>
        <p:spPr bwMode="auto">
          <a:xfrm flipH="1" flipV="1">
            <a:off x="2819400" y="2362200"/>
            <a:ext cx="1828800" cy="2057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ru-RU"/>
          </a:p>
        </p:txBody>
      </p:sp>
      <p:sp>
        <p:nvSpPr>
          <p:cNvPr id="5127" name="Line 14"/>
          <p:cNvSpPr>
            <a:spLocks noChangeShapeType="1"/>
          </p:cNvSpPr>
          <p:nvPr/>
        </p:nvSpPr>
        <p:spPr bwMode="auto">
          <a:xfrm flipH="1">
            <a:off x="3886200" y="1676400"/>
            <a:ext cx="76200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17"/>
          <p:cNvGraphicFramePr>
            <a:graphicFrameLocks noChangeAspect="1"/>
          </p:cNvGraphicFramePr>
          <p:nvPr/>
        </p:nvGraphicFramePr>
        <p:xfrm>
          <a:off x="4572000" y="1752600"/>
          <a:ext cx="4284663" cy="4419600"/>
        </p:xfrm>
        <a:graphic>
          <a:graphicData uri="http://schemas.openxmlformats.org/presentationml/2006/ole">
            <mc:AlternateContent xmlns:mc="http://schemas.openxmlformats.org/markup-compatibility/2006">
              <mc:Choice xmlns:v="urn:schemas-microsoft-com:vml" Requires="v">
                <p:oleObj spid="_x0000_s6163" name="Точечный рисунок" r:id="rId3" imgW="6370872" imgH="5067739" progId="Paint.Picture">
                  <p:embed/>
                </p:oleObj>
              </mc:Choice>
              <mc:Fallback>
                <p:oleObj name="Точечный рисунок" r:id="rId3" imgW="6370872" imgH="5067739" progId="Paint.Picture">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4284663" cy="441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18"/>
          <p:cNvGraphicFramePr>
            <a:graphicFrameLocks noChangeAspect="1"/>
          </p:cNvGraphicFramePr>
          <p:nvPr/>
        </p:nvGraphicFramePr>
        <p:xfrm>
          <a:off x="5410200" y="1295400"/>
          <a:ext cx="906463" cy="320675"/>
        </p:xfrm>
        <a:graphic>
          <a:graphicData uri="http://schemas.openxmlformats.org/presentationml/2006/ole">
            <mc:AlternateContent xmlns:mc="http://schemas.openxmlformats.org/markup-compatibility/2006">
              <mc:Choice xmlns:v="urn:schemas-microsoft-com:vml" Requires="v">
                <p:oleObj spid="_x0000_s6164" name="Точечный рисунок" r:id="rId5" imgW="906859" imgH="320068" progId="Paint.Picture">
                  <p:embed/>
                </p:oleObj>
              </mc:Choice>
              <mc:Fallback>
                <p:oleObj name="Точечный рисунок" r:id="rId5" imgW="906859" imgH="320068" progId="Paint.Picture">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295400"/>
                        <a:ext cx="906463"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2"/>
          <p:cNvSpPr>
            <a:spLocks noChangeArrowheads="1"/>
          </p:cNvSpPr>
          <p:nvPr/>
        </p:nvSpPr>
        <p:spPr bwMode="auto">
          <a:xfrm>
            <a:off x="304800" y="11430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Clr>
                <a:schemeClr val="hlink"/>
              </a:buClr>
              <a:buSzPct val="100000"/>
              <a:buFont typeface="Wingdings" pitchFamily="2" charset="2"/>
              <a:buChar char="n"/>
            </a:pPr>
            <a:r>
              <a:rPr lang="ru-RU" sz="1600" b="0"/>
              <a:t>Полная компиляция (</a:t>
            </a:r>
            <a:r>
              <a:rPr lang="en-US" sz="1600" b="0"/>
              <a:t>Start Compilation</a:t>
            </a:r>
            <a:r>
              <a:rPr lang="ru-RU" sz="1600" b="0"/>
              <a:t>)</a:t>
            </a:r>
            <a:endParaRPr lang="en-US" sz="1600" b="0"/>
          </a:p>
          <a:p>
            <a:pPr marL="742950" lvl="1" indent="-285750" algn="l">
              <a:spcBef>
                <a:spcPct val="20000"/>
              </a:spcBef>
              <a:buClr>
                <a:schemeClr val="hlink"/>
              </a:buClr>
              <a:buSzPct val="100000"/>
              <a:buFontTx/>
              <a:buChar char="–"/>
            </a:pPr>
            <a:r>
              <a:rPr lang="ru-RU" b="0"/>
              <a:t>Полная компиляция, включая сборку СБИС</a:t>
            </a:r>
            <a:endParaRPr lang="en-US" b="0"/>
          </a:p>
          <a:p>
            <a:pPr marL="342900" indent="-342900" algn="l">
              <a:spcBef>
                <a:spcPct val="20000"/>
              </a:spcBef>
              <a:buClr>
                <a:schemeClr val="hlink"/>
              </a:buClr>
              <a:buSzPct val="100000"/>
              <a:buFont typeface="Wingdings" pitchFamily="2" charset="2"/>
              <a:buChar char="n"/>
            </a:pPr>
            <a:r>
              <a:rPr lang="en-US" sz="1600" b="0"/>
              <a:t>Start Analysis &amp; Elaboration</a:t>
            </a:r>
          </a:p>
          <a:p>
            <a:pPr marL="742950" lvl="1" indent="-285750" algn="l">
              <a:spcBef>
                <a:spcPct val="20000"/>
              </a:spcBef>
              <a:buClr>
                <a:schemeClr val="hlink"/>
              </a:buClr>
              <a:buSzPct val="100000"/>
              <a:buFontTx/>
              <a:buChar char="–"/>
            </a:pPr>
            <a:r>
              <a:rPr lang="ru-RU" b="0"/>
              <a:t>Проверка синтаксиса и построение базы данных объекта компиляции</a:t>
            </a:r>
            <a:endParaRPr lang="en-US" b="0"/>
          </a:p>
          <a:p>
            <a:pPr marL="342900" indent="-342900" algn="l">
              <a:spcBef>
                <a:spcPct val="20000"/>
              </a:spcBef>
              <a:buClr>
                <a:schemeClr val="hlink"/>
              </a:buClr>
              <a:buSzPct val="100000"/>
              <a:buFont typeface="Wingdings" pitchFamily="2" charset="2"/>
              <a:buChar char="n"/>
            </a:pPr>
            <a:r>
              <a:rPr lang="en-US" sz="1600" b="0"/>
              <a:t>Start Analysis &amp; Synthesis</a:t>
            </a:r>
          </a:p>
          <a:p>
            <a:pPr marL="742950" lvl="1" indent="-285750" algn="l">
              <a:spcBef>
                <a:spcPct val="20000"/>
              </a:spcBef>
              <a:buClr>
                <a:schemeClr val="hlink"/>
              </a:buClr>
              <a:buSzPct val="100000"/>
              <a:buFontTx/>
              <a:buChar char="–"/>
            </a:pPr>
            <a:r>
              <a:rPr lang="ru-RU" b="0"/>
              <a:t>Проверка синтаксиса, построение базы</a:t>
            </a:r>
          </a:p>
          <a:p>
            <a:pPr marL="742950" lvl="1" indent="-285750" algn="l">
              <a:spcBef>
                <a:spcPct val="20000"/>
              </a:spcBef>
              <a:buClr>
                <a:schemeClr val="hlink"/>
              </a:buClr>
              <a:buSzPct val="100000"/>
              <a:buFontTx/>
              <a:buNone/>
            </a:pPr>
            <a:r>
              <a:rPr lang="ru-RU" b="0"/>
              <a:t> данных, синтез, оценка быстродействия </a:t>
            </a:r>
          </a:p>
          <a:p>
            <a:pPr marL="742950" lvl="1" indent="-285750" algn="l">
              <a:spcBef>
                <a:spcPct val="20000"/>
              </a:spcBef>
              <a:buClr>
                <a:schemeClr val="hlink"/>
              </a:buClr>
              <a:buSzPct val="100000"/>
              <a:buFontTx/>
              <a:buNone/>
            </a:pPr>
            <a:r>
              <a:rPr lang="ru-RU" b="0"/>
              <a:t>объекта компиляции</a:t>
            </a:r>
            <a:endParaRPr lang="en-US" b="0"/>
          </a:p>
          <a:p>
            <a:pPr marL="342900" indent="-342900" algn="l">
              <a:spcBef>
                <a:spcPct val="20000"/>
              </a:spcBef>
              <a:buClr>
                <a:schemeClr val="hlink"/>
              </a:buClr>
              <a:buSzPct val="100000"/>
              <a:buFont typeface="Wingdings" pitchFamily="2" charset="2"/>
              <a:buChar char="n"/>
            </a:pPr>
            <a:r>
              <a:rPr lang="en-US" sz="1600" b="0"/>
              <a:t>Start Timing Analysis</a:t>
            </a:r>
          </a:p>
          <a:p>
            <a:pPr marL="742950" lvl="1" indent="-285750" algn="l">
              <a:spcBef>
                <a:spcPct val="20000"/>
              </a:spcBef>
              <a:buClr>
                <a:schemeClr val="hlink"/>
              </a:buClr>
              <a:buSzPct val="100000"/>
              <a:buFontTx/>
              <a:buChar char="–"/>
            </a:pPr>
            <a:r>
              <a:rPr lang="ru-RU" b="0"/>
              <a:t>Только оценка быстродействия объекта компиляции</a:t>
            </a:r>
            <a:endParaRPr lang="en-US" b="0"/>
          </a:p>
          <a:p>
            <a:pPr marL="342900" indent="-342900" algn="l">
              <a:spcBef>
                <a:spcPct val="20000"/>
              </a:spcBef>
              <a:buClr>
                <a:schemeClr val="hlink"/>
              </a:buClr>
              <a:buSzPct val="100000"/>
              <a:buFont typeface="Wingdings" pitchFamily="2" charset="2"/>
              <a:buChar char="n"/>
            </a:pPr>
            <a:r>
              <a:rPr lang="en-US" sz="1600" b="0"/>
              <a:t>Start Design Assistant</a:t>
            </a:r>
            <a:endParaRPr lang="ru-RU" sz="1600" b="0"/>
          </a:p>
          <a:p>
            <a:pPr marL="742950" lvl="1" indent="-285750" algn="l">
              <a:spcBef>
                <a:spcPct val="20000"/>
              </a:spcBef>
              <a:buClr>
                <a:schemeClr val="hlink"/>
              </a:buClr>
              <a:buSzPct val="100000"/>
              <a:buFontTx/>
              <a:buChar char="–"/>
            </a:pPr>
            <a:r>
              <a:rPr lang="ru-RU" b="0"/>
              <a:t>Запуск «помощника в проектировании»</a:t>
            </a:r>
            <a:endParaRPr lang="en-US" b="0"/>
          </a:p>
          <a:p>
            <a:pPr marL="342900" indent="-342900" algn="l">
              <a:spcBef>
                <a:spcPct val="20000"/>
              </a:spcBef>
              <a:buClr>
                <a:schemeClr val="hlink"/>
              </a:buClr>
              <a:buSzPct val="100000"/>
              <a:buFont typeface="Wingdings" pitchFamily="2" charset="2"/>
              <a:buChar char="n"/>
            </a:pPr>
            <a:r>
              <a:rPr lang="en-US" sz="1600" b="0"/>
              <a:t>Start SignalProbe</a:t>
            </a:r>
          </a:p>
          <a:p>
            <a:pPr marL="742950" lvl="1" indent="-285750" algn="l">
              <a:spcBef>
                <a:spcPct val="20000"/>
              </a:spcBef>
              <a:buClr>
                <a:schemeClr val="hlink"/>
              </a:buClr>
              <a:buSzPct val="100000"/>
              <a:buFontTx/>
              <a:buChar char="–"/>
            </a:pPr>
            <a:r>
              <a:rPr lang="ru-RU" b="0"/>
              <a:t>Запуск компиляции в режиме </a:t>
            </a:r>
            <a:r>
              <a:rPr lang="en-US" b="0"/>
              <a:t>SignalProbe</a:t>
            </a:r>
          </a:p>
          <a:p>
            <a:pPr marL="342900" indent="-342900" algn="l">
              <a:spcBef>
                <a:spcPct val="20000"/>
              </a:spcBef>
              <a:buClr>
                <a:schemeClr val="hlink"/>
              </a:buClr>
              <a:buSzPct val="100000"/>
              <a:buFont typeface="Wingdings" pitchFamily="2" charset="2"/>
              <a:buChar char="n"/>
            </a:pPr>
            <a:r>
              <a:rPr lang="en-US" sz="1600" b="0"/>
              <a:t>Stop</a:t>
            </a:r>
            <a:r>
              <a:rPr lang="ru-RU" sz="1600" b="0"/>
              <a:t> – остановка процесса компиляции</a:t>
            </a:r>
            <a:endParaRPr lang="en-US" sz="1600" b="0"/>
          </a:p>
        </p:txBody>
      </p:sp>
      <p:sp>
        <p:nvSpPr>
          <p:cNvPr id="6150" name="Rectangle 3"/>
          <p:cNvSpPr>
            <a:spLocks noChangeArrowheads="1"/>
          </p:cNvSpPr>
          <p:nvPr/>
        </p:nvSpPr>
        <p:spPr bwMode="auto">
          <a:xfrm>
            <a:off x="3810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buFontTx/>
              <a:buNone/>
            </a:pPr>
            <a:r>
              <a:rPr lang="ru-RU" sz="3200">
                <a:solidFill>
                  <a:schemeClr val="tx2"/>
                </a:solidFill>
              </a:rPr>
              <a:t>Режимы компиляции</a:t>
            </a:r>
            <a:endParaRPr lang="en-US" sz="3200">
              <a:solidFill>
                <a:schemeClr val="tx2"/>
              </a:solidFill>
            </a:endParaRPr>
          </a:p>
        </p:txBody>
      </p:sp>
      <p:sp>
        <p:nvSpPr>
          <p:cNvPr id="6151" name="Line 12"/>
          <p:cNvSpPr>
            <a:spLocks noChangeShapeType="1"/>
          </p:cNvSpPr>
          <p:nvPr/>
        </p:nvSpPr>
        <p:spPr bwMode="auto">
          <a:xfrm>
            <a:off x="4648200" y="1371600"/>
            <a:ext cx="685800" cy="76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6152" name="Rectangle 15"/>
          <p:cNvSpPr>
            <a:spLocks noChangeArrowheads="1"/>
          </p:cNvSpPr>
          <p:nvPr/>
        </p:nvSpPr>
        <p:spPr bwMode="auto">
          <a:xfrm>
            <a:off x="6629400" y="5334000"/>
            <a:ext cx="2308225" cy="742950"/>
          </a:xfrm>
          <a:prstGeom prst="rect">
            <a:avLst/>
          </a:prstGeom>
          <a:solidFill>
            <a:srgbClr val="FFFF99"/>
          </a:solidFill>
          <a:ln w="12700" algn="ctr">
            <a:solidFill>
              <a:schemeClr val="tx1"/>
            </a:solidFill>
            <a:miter lim="800000"/>
            <a:headEnd/>
            <a:tailEnd/>
          </a:ln>
        </p:spPr>
        <p:txBody>
          <a:bodyPr wrap="none" anchor="ctr">
            <a:spAutoFit/>
          </a:bodyPr>
          <a:lstStyle/>
          <a:p>
            <a:pPr algn="l">
              <a:buFontTx/>
              <a:buNone/>
            </a:pPr>
            <a:r>
              <a:rPr lang="ru-RU" b="0"/>
              <a:t>Доступ ко всем режимам </a:t>
            </a:r>
          </a:p>
          <a:p>
            <a:pPr algn="l">
              <a:buFontTx/>
              <a:buNone/>
            </a:pPr>
            <a:r>
              <a:rPr lang="ru-RU" b="0"/>
              <a:t>компиляции через меню</a:t>
            </a:r>
          </a:p>
          <a:p>
            <a:pPr algn="l">
              <a:buFontTx/>
              <a:buNone/>
            </a:pPr>
            <a:r>
              <a:rPr lang="en-US"/>
              <a:t>Processing&gt;Start</a:t>
            </a:r>
            <a:endParaRPr lang="ru-RU"/>
          </a:p>
        </p:txBody>
      </p:sp>
      <p:sp>
        <p:nvSpPr>
          <p:cNvPr id="6153" name="Rectangle 16"/>
          <p:cNvSpPr>
            <a:spLocks noChangeArrowheads="1"/>
          </p:cNvSpPr>
          <p:nvPr/>
        </p:nvSpPr>
        <p:spPr bwMode="auto">
          <a:xfrm>
            <a:off x="6324600" y="1295400"/>
            <a:ext cx="2570163" cy="317500"/>
          </a:xfrm>
          <a:prstGeom prst="rect">
            <a:avLst/>
          </a:prstGeom>
          <a:solidFill>
            <a:srgbClr val="FFFF99"/>
          </a:solidFill>
          <a:ln w="12700" algn="ctr">
            <a:solidFill>
              <a:schemeClr val="tx1"/>
            </a:solidFill>
            <a:miter lim="800000"/>
            <a:headEnd/>
            <a:tailEnd/>
          </a:ln>
        </p:spPr>
        <p:txBody>
          <a:bodyPr wrap="none" anchor="ctr">
            <a:spAutoFit/>
          </a:bodyPr>
          <a:lstStyle/>
          <a:p>
            <a:pPr algn="l">
              <a:buFontTx/>
              <a:buNone/>
            </a:pPr>
            <a:r>
              <a:rPr lang="ru-RU"/>
              <a:t>Иконы панели управления</a:t>
            </a:r>
          </a:p>
        </p:txBody>
      </p:sp>
      <p:graphicFrame>
        <p:nvGraphicFramePr>
          <p:cNvPr id="6148" name="Object 19"/>
          <p:cNvGraphicFramePr>
            <a:graphicFrameLocks noChangeAspect="1"/>
          </p:cNvGraphicFramePr>
          <p:nvPr/>
        </p:nvGraphicFramePr>
        <p:xfrm>
          <a:off x="762000" y="5867400"/>
          <a:ext cx="319088" cy="312738"/>
        </p:xfrm>
        <a:graphic>
          <a:graphicData uri="http://schemas.openxmlformats.org/presentationml/2006/ole">
            <mc:AlternateContent xmlns:mc="http://schemas.openxmlformats.org/markup-compatibility/2006">
              <mc:Choice xmlns:v="urn:schemas-microsoft-com:vml" Requires="v">
                <p:oleObj spid="_x0000_s6165" name="Точечный рисунок" r:id="rId7" imgW="320068" imgH="312447" progId="Paint.Picture">
                  <p:embed/>
                </p:oleObj>
              </mc:Choice>
              <mc:Fallback>
                <p:oleObj name="Точечный рисунок" r:id="rId7" imgW="320068" imgH="312447" progId="Paint.Picture">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867400"/>
                        <a:ext cx="319088"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69888" y="0"/>
            <a:ext cx="83470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l">
              <a:buFontTx/>
              <a:buNone/>
            </a:pPr>
            <a:r>
              <a:rPr lang="ru-RU" sz="2800">
                <a:solidFill>
                  <a:schemeClr val="tx2"/>
                </a:solidFill>
              </a:rPr>
              <a:t>Окно состояния (</a:t>
            </a:r>
            <a:r>
              <a:rPr lang="en-US" sz="2800">
                <a:solidFill>
                  <a:schemeClr val="tx2"/>
                </a:solidFill>
              </a:rPr>
              <a:t>Status</a:t>
            </a:r>
            <a:r>
              <a:rPr lang="ru-RU" sz="2800">
                <a:solidFill>
                  <a:schemeClr val="tx2"/>
                </a:solidFill>
              </a:rPr>
              <a:t>) и </a:t>
            </a:r>
            <a:br>
              <a:rPr lang="ru-RU" sz="2800">
                <a:solidFill>
                  <a:schemeClr val="tx2"/>
                </a:solidFill>
              </a:rPr>
            </a:br>
            <a:r>
              <a:rPr lang="ru-RU" sz="2800">
                <a:solidFill>
                  <a:schemeClr val="tx2"/>
                </a:solidFill>
              </a:rPr>
              <a:t>окно сообщений</a:t>
            </a:r>
            <a:r>
              <a:rPr lang="en-US" sz="2800">
                <a:solidFill>
                  <a:schemeClr val="tx2"/>
                </a:solidFill>
              </a:rPr>
              <a:t> </a:t>
            </a:r>
            <a:r>
              <a:rPr lang="ru-RU" sz="2800">
                <a:solidFill>
                  <a:schemeClr val="tx2"/>
                </a:solidFill>
              </a:rPr>
              <a:t>(</a:t>
            </a:r>
            <a:r>
              <a:rPr lang="en-US" sz="2800">
                <a:solidFill>
                  <a:schemeClr val="tx2"/>
                </a:solidFill>
              </a:rPr>
              <a:t>Message</a:t>
            </a:r>
            <a:r>
              <a:rPr lang="ru-RU" sz="2800">
                <a:solidFill>
                  <a:schemeClr val="tx2"/>
                </a:solidFill>
              </a:rPr>
              <a:t>)</a:t>
            </a:r>
            <a:endParaRPr lang="en-US" sz="2800">
              <a:solidFill>
                <a:schemeClr val="tx2"/>
              </a:solidFill>
            </a:endParaRPr>
          </a:p>
        </p:txBody>
      </p:sp>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
            <a:ext cx="8937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7173" name="Text Box 4"/>
          <p:cNvSpPr txBox="1">
            <a:spLocks noChangeArrowheads="1"/>
          </p:cNvSpPr>
          <p:nvPr/>
        </p:nvSpPr>
        <p:spPr bwMode="auto">
          <a:xfrm>
            <a:off x="838200" y="5078413"/>
            <a:ext cx="7162800" cy="1017587"/>
          </a:xfrm>
          <a:prstGeom prst="rect">
            <a:avLst/>
          </a:prstGeom>
          <a:solidFill>
            <a:srgbClr val="FFFF99"/>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r>
              <a:rPr lang="ru-RU" sz="1200"/>
              <a:t>Окно состояния</a:t>
            </a:r>
            <a:r>
              <a:rPr lang="ru-RU" sz="1200" b="0"/>
              <a:t> отображает процесс выполнения этапов компиляции </a:t>
            </a:r>
          </a:p>
          <a:p>
            <a:pPr algn="l"/>
            <a:r>
              <a:rPr lang="ru-RU" sz="1200"/>
              <a:t>Окно сообщений</a:t>
            </a:r>
            <a:r>
              <a:rPr lang="ru-RU" sz="1200" b="0"/>
              <a:t> отображает :</a:t>
            </a:r>
          </a:p>
          <a:p>
            <a:pPr lvl="1" algn="l"/>
            <a:r>
              <a:rPr lang="ru-RU" sz="1200" b="0"/>
              <a:t> Информационные сообщения(синий символ)- </a:t>
            </a:r>
            <a:r>
              <a:rPr lang="en-US" sz="1200"/>
              <a:t>informational</a:t>
            </a:r>
            <a:r>
              <a:rPr lang="en-US" sz="1200" b="0"/>
              <a:t>,</a:t>
            </a:r>
            <a:endParaRPr lang="ru-RU" sz="1200" b="0"/>
          </a:p>
          <a:p>
            <a:pPr lvl="1" algn="l"/>
            <a:r>
              <a:rPr lang="ru-RU" sz="1200" b="0"/>
              <a:t> Предупреждения (желтый символ) -</a:t>
            </a:r>
            <a:r>
              <a:rPr lang="en-US" sz="1200" b="0"/>
              <a:t>  </a:t>
            </a:r>
            <a:r>
              <a:rPr lang="en-US" sz="1200"/>
              <a:t>warning</a:t>
            </a:r>
            <a:r>
              <a:rPr lang="en-US" sz="1200" b="0"/>
              <a:t> </a:t>
            </a:r>
            <a:endParaRPr lang="ru-RU" sz="1200" b="0"/>
          </a:p>
          <a:p>
            <a:pPr lvl="1" algn="l"/>
            <a:r>
              <a:rPr lang="ru-RU" sz="1200" b="0"/>
              <a:t> Сообщения о ошибках (красный символ) - </a:t>
            </a:r>
            <a:r>
              <a:rPr lang="en-US" sz="1200"/>
              <a:t>error messages</a:t>
            </a:r>
          </a:p>
        </p:txBody>
      </p:sp>
      <p:sp>
        <p:nvSpPr>
          <p:cNvPr id="7174" name="Text Box 5"/>
          <p:cNvSpPr txBox="1">
            <a:spLocks noChangeArrowheads="1"/>
          </p:cNvSpPr>
          <p:nvPr/>
        </p:nvSpPr>
        <p:spPr bwMode="auto">
          <a:xfrm>
            <a:off x="609600" y="1344613"/>
            <a:ext cx="6781800" cy="593725"/>
          </a:xfrm>
          <a:prstGeom prst="rect">
            <a:avLst/>
          </a:prstGeom>
          <a:solidFill>
            <a:srgbClr val="FFFF99"/>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sz="1600" b="0"/>
              <a:t>Запустите полную компиляцию проекта, появятся:</a:t>
            </a:r>
          </a:p>
          <a:p>
            <a:pPr algn="l">
              <a:buFontTx/>
              <a:buNone/>
            </a:pPr>
            <a:r>
              <a:rPr lang="ru-RU" sz="1600" b="0"/>
              <a:t>Окно состояния компиляции; Окно сообщений.</a:t>
            </a:r>
            <a:endParaRPr lang="en-US" sz="1600" b="0"/>
          </a:p>
        </p:txBody>
      </p:sp>
      <p:graphicFrame>
        <p:nvGraphicFramePr>
          <p:cNvPr id="7170" name="Object 6"/>
          <p:cNvGraphicFramePr>
            <a:graphicFrameLocks noChangeAspect="1"/>
          </p:cNvGraphicFramePr>
          <p:nvPr/>
        </p:nvGraphicFramePr>
        <p:xfrm>
          <a:off x="762000" y="2030413"/>
          <a:ext cx="7239000" cy="2909887"/>
        </p:xfrm>
        <a:graphic>
          <a:graphicData uri="http://schemas.openxmlformats.org/presentationml/2006/ole">
            <mc:AlternateContent xmlns:mc="http://schemas.openxmlformats.org/markup-compatibility/2006">
              <mc:Choice xmlns:v="urn:schemas-microsoft-com:vml" Requires="v">
                <p:oleObj spid="_x0000_s7180" name="Image" r:id="rId4" imgW="7117697" imgH="2430476" progId="PSP7.Image">
                  <p:embed/>
                </p:oleObj>
              </mc:Choice>
              <mc:Fallback>
                <p:oleObj name="Image" r:id="rId4" imgW="7117697" imgH="2430476" progId="PSP7.Imag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30413"/>
                        <a:ext cx="7239000" cy="290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Line 7"/>
          <p:cNvSpPr>
            <a:spLocks noChangeShapeType="1"/>
          </p:cNvSpPr>
          <p:nvPr/>
        </p:nvSpPr>
        <p:spPr bwMode="auto">
          <a:xfrm>
            <a:off x="1981200" y="1954213"/>
            <a:ext cx="0" cy="5334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7176" name="Line 8"/>
          <p:cNvSpPr>
            <a:spLocks noChangeShapeType="1"/>
          </p:cNvSpPr>
          <p:nvPr/>
        </p:nvSpPr>
        <p:spPr bwMode="auto">
          <a:xfrm flipH="1">
            <a:off x="3581400" y="1954213"/>
            <a:ext cx="1066800" cy="26670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066800"/>
            <a:ext cx="6477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7891" name="Rectangle 3"/>
          <p:cNvSpPr>
            <a:spLocks noChangeArrowheads="1"/>
          </p:cNvSpPr>
          <p:nvPr/>
        </p:nvSpPr>
        <p:spPr bwMode="auto">
          <a:xfrm>
            <a:off x="369888" y="0"/>
            <a:ext cx="74787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l">
              <a:buFontTx/>
              <a:buNone/>
            </a:pPr>
            <a:r>
              <a:rPr lang="ru-RU" sz="2800">
                <a:solidFill>
                  <a:schemeClr val="tx2"/>
                </a:solidFill>
              </a:rPr>
              <a:t>Отчет о компиляции (</a:t>
            </a:r>
            <a:r>
              <a:rPr lang="en-US" sz="2800">
                <a:solidFill>
                  <a:schemeClr val="tx2"/>
                </a:solidFill>
              </a:rPr>
              <a:t>Compilation Report</a:t>
            </a:r>
            <a:r>
              <a:rPr lang="ru-RU" sz="2800">
                <a:solidFill>
                  <a:schemeClr val="tx2"/>
                </a:solidFill>
              </a:rPr>
              <a:t>)</a:t>
            </a:r>
            <a:endParaRPr lang="en-US" sz="2800">
              <a:solidFill>
                <a:schemeClr val="tx2"/>
              </a:solidFill>
            </a:endParaRP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04800"/>
            <a:ext cx="514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7893" name="Text Box 5"/>
          <p:cNvSpPr txBox="1">
            <a:spLocks noChangeArrowheads="1"/>
          </p:cNvSpPr>
          <p:nvPr/>
        </p:nvSpPr>
        <p:spPr bwMode="auto">
          <a:xfrm>
            <a:off x="4572000" y="1295400"/>
            <a:ext cx="4364038" cy="1571625"/>
          </a:xfrm>
          <a:prstGeom prst="rect">
            <a:avLst/>
          </a:prstGeom>
          <a:solidFill>
            <a:srgbClr val="FFFF99"/>
          </a:solidFill>
          <a:ln w="12700">
            <a:solidFill>
              <a:schemeClr val="tx1"/>
            </a:solidFill>
            <a:miter lim="800000"/>
            <a:headEnd type="none" w="sm" len="sm"/>
            <a:tailEnd type="none" w="sm" len="sm"/>
          </a:ln>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sz="1600" b="0"/>
              <a:t>Окно отчета появляется автоматически после окончания компиляции. </a:t>
            </a:r>
          </a:p>
          <a:p>
            <a:pPr algn="l">
              <a:buFontTx/>
              <a:buNone/>
            </a:pPr>
            <a:r>
              <a:rPr lang="ru-RU" sz="1600" b="0"/>
              <a:t>Оно содержит:</a:t>
            </a:r>
          </a:p>
          <a:p>
            <a:pPr algn="l"/>
            <a:r>
              <a:rPr lang="ru-RU" sz="1600" b="0"/>
              <a:t> сводную информацию (</a:t>
            </a:r>
            <a:r>
              <a:rPr lang="en-US" sz="1600"/>
              <a:t>Summary</a:t>
            </a:r>
            <a:r>
              <a:rPr lang="en-US" sz="1600" b="0"/>
              <a:t>)</a:t>
            </a:r>
          </a:p>
          <a:p>
            <a:pPr algn="l"/>
            <a:r>
              <a:rPr lang="en-US" sz="1600" b="0"/>
              <a:t> </a:t>
            </a:r>
            <a:r>
              <a:rPr lang="ru-RU" sz="1600" b="0"/>
              <a:t>детальную информацию, разбитую на   отдельные разделы.</a:t>
            </a:r>
            <a:endParaRPr lang="en-US" sz="1600" b="0"/>
          </a:p>
        </p:txBody>
      </p:sp>
      <p:sp>
        <p:nvSpPr>
          <p:cNvPr id="37894" name="Line 6"/>
          <p:cNvSpPr>
            <a:spLocks noChangeShapeType="1"/>
          </p:cNvSpPr>
          <p:nvPr/>
        </p:nvSpPr>
        <p:spPr bwMode="auto">
          <a:xfrm flipH="1">
            <a:off x="4191000" y="2209800"/>
            <a:ext cx="4572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
        <p:nvSpPr>
          <p:cNvPr id="37895" name="Line 7"/>
          <p:cNvSpPr>
            <a:spLocks noChangeShapeType="1"/>
          </p:cNvSpPr>
          <p:nvPr/>
        </p:nvSpPr>
        <p:spPr bwMode="auto">
          <a:xfrm flipH="1">
            <a:off x="1676400" y="2438400"/>
            <a:ext cx="3048000" cy="914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766536" y="1524000"/>
            <a:ext cx="8381093" cy="3108543"/>
          </a:xfrm>
          <a:prstGeom prst="rect">
            <a:avLst/>
          </a:prstGeom>
        </p:spPr>
        <p:txBody>
          <a:bodyPr wrap="square">
            <a:spAutoFit/>
          </a:bodyPr>
          <a:lstStyle/>
          <a:p>
            <a:pPr algn="l">
              <a:buFontTx/>
              <a:buNone/>
              <a:defRPr/>
            </a:pPr>
            <a:r>
              <a:rPr lang="ru-RU" sz="2800" dirty="0">
                <a:solidFill>
                  <a:schemeClr val="tx2"/>
                </a:solidFill>
              </a:rPr>
              <a:t>Домашнее задание:</a:t>
            </a:r>
          </a:p>
          <a:p>
            <a:pPr marL="514350" indent="-514350" algn="l">
              <a:buFontTx/>
              <a:buAutoNum type="arabicPeriod"/>
              <a:defRPr/>
            </a:pPr>
            <a:r>
              <a:rPr lang="ru-RU" sz="2800" dirty="0">
                <a:solidFill>
                  <a:schemeClr val="tx2"/>
                </a:solidFill>
              </a:rPr>
              <a:t>Создать новый проект</a:t>
            </a:r>
          </a:p>
          <a:p>
            <a:pPr marL="514350" indent="-514350" algn="l">
              <a:buFontTx/>
              <a:buAutoNum type="arabicPeriod"/>
              <a:defRPr/>
            </a:pPr>
            <a:r>
              <a:rPr lang="ru-RU" sz="2800" dirty="0">
                <a:solidFill>
                  <a:schemeClr val="tx2"/>
                </a:solidFill>
              </a:rPr>
              <a:t>В графическом редакторе собрать произвольную комбинационную схему</a:t>
            </a:r>
          </a:p>
          <a:p>
            <a:pPr marL="514350" indent="-514350" algn="l">
              <a:buFontTx/>
              <a:buAutoNum type="arabicPeriod"/>
              <a:defRPr/>
            </a:pPr>
            <a:r>
              <a:rPr lang="ru-RU" sz="2800" dirty="0">
                <a:solidFill>
                  <a:schemeClr val="tx2"/>
                </a:solidFill>
              </a:rPr>
              <a:t>Выполнить этап компиляции </a:t>
            </a:r>
            <a:r>
              <a:rPr lang="en-US" sz="2800" dirty="0">
                <a:solidFill>
                  <a:schemeClr val="tx2"/>
                </a:solidFill>
              </a:rPr>
              <a:t/>
            </a:r>
            <a:br>
              <a:rPr lang="en-US" sz="2800" dirty="0">
                <a:solidFill>
                  <a:schemeClr val="tx2"/>
                </a:solidFill>
              </a:rPr>
            </a:br>
            <a:r>
              <a:rPr lang="en-US" sz="2800" i="1" dirty="0">
                <a:solidFill>
                  <a:schemeClr val="tx2"/>
                </a:solidFill>
              </a:rPr>
              <a:t>Analysis &amp; Elaboration</a:t>
            </a:r>
            <a:endParaRPr lang="ru-RU" sz="2800" i="1" dirty="0">
              <a:solidFill>
                <a:schemeClr val="tx2"/>
              </a:solidFill>
            </a:endParaRPr>
          </a:p>
          <a:p>
            <a:pPr marL="514350" indent="-514350" algn="l">
              <a:buFontTx/>
              <a:buAutoNum type="arabicPeriod"/>
              <a:defRPr/>
            </a:pPr>
            <a:r>
              <a:rPr lang="ru-RU" sz="2800" dirty="0">
                <a:solidFill>
                  <a:schemeClr val="tx2"/>
                </a:solidFill>
              </a:rPr>
              <a:t>Выполнить полную компиляцию проекта</a:t>
            </a:r>
            <a:endParaRPr lang="ru-RU" sz="2800" dirty="0">
              <a:solidFill>
                <a:schemeClr val="tx2"/>
              </a:solidFill>
            </a:endParaRPr>
          </a:p>
        </p:txBody>
      </p:sp>
    </p:spTree>
    <p:extLst>
      <p:ext uri="{BB962C8B-B14F-4D97-AF65-F5344CB8AC3E}">
        <p14:creationId xmlns:p14="http://schemas.microsoft.com/office/powerpoint/2010/main" val="38861912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uk-UA" smtClean="0"/>
              <a:t>Дополнительн</a:t>
            </a:r>
            <a:r>
              <a:rPr lang="ru-RU" smtClean="0"/>
              <a:t>ые модули </a:t>
            </a:r>
            <a:r>
              <a:rPr lang="en-US" smtClean="0"/>
              <a:t>Quartus II</a:t>
            </a:r>
            <a:endParaRPr lang="uk-UA" smtClean="0"/>
          </a:p>
        </p:txBody>
      </p:sp>
      <p:sp>
        <p:nvSpPr>
          <p:cNvPr id="12291" name="Rectangle 3"/>
          <p:cNvSpPr>
            <a:spLocks noGrp="1" noChangeArrowheads="1"/>
          </p:cNvSpPr>
          <p:nvPr>
            <p:ph type="body" idx="1"/>
          </p:nvPr>
        </p:nvSpPr>
        <p:spPr>
          <a:xfrm>
            <a:off x="381000" y="1219200"/>
            <a:ext cx="8347075" cy="4484688"/>
          </a:xfrm>
        </p:spPr>
        <p:txBody>
          <a:bodyPr/>
          <a:lstStyle/>
          <a:p>
            <a:pPr>
              <a:lnSpc>
                <a:spcPct val="90000"/>
              </a:lnSpc>
            </a:pPr>
            <a:r>
              <a:rPr lang="en-US" sz="2000" smtClean="0"/>
              <a:t>SOPC BUILDER – Встраиваемое </a:t>
            </a:r>
            <a:r>
              <a:rPr lang="ru-RU" sz="2000" smtClean="0"/>
              <a:t>ядро </a:t>
            </a:r>
            <a:r>
              <a:rPr lang="en-US" sz="2000" smtClean="0"/>
              <a:t>(NIOS II)</a:t>
            </a:r>
            <a:r>
              <a:rPr lang="ru-RU" sz="2000" smtClean="0"/>
              <a:t>, поставляется дополнительно</a:t>
            </a:r>
          </a:p>
          <a:p>
            <a:pPr>
              <a:lnSpc>
                <a:spcPct val="90000"/>
              </a:lnSpc>
            </a:pPr>
            <a:r>
              <a:rPr lang="ru-RU" sz="2000" smtClean="0"/>
              <a:t>DSP BUILDER – блоков цифровой обработки сигналов</a:t>
            </a:r>
            <a:endParaRPr lang="en-US" sz="2000" smtClean="0"/>
          </a:p>
          <a:p>
            <a:pPr>
              <a:lnSpc>
                <a:spcPct val="90000"/>
              </a:lnSpc>
            </a:pPr>
            <a:r>
              <a:rPr lang="en-US" sz="2000" smtClean="0"/>
              <a:t>NIOS II EDS – </a:t>
            </a:r>
            <a:r>
              <a:rPr lang="uk-UA" sz="2000" smtClean="0"/>
              <a:t>средства разработки програмного обеспечения для </a:t>
            </a:r>
            <a:r>
              <a:rPr lang="en-US" sz="2000" smtClean="0"/>
              <a:t>NIOS II</a:t>
            </a:r>
          </a:p>
          <a:p>
            <a:pPr>
              <a:lnSpc>
                <a:spcPct val="90000"/>
              </a:lnSpc>
            </a:pPr>
            <a:r>
              <a:rPr lang="en-US" sz="2000" smtClean="0"/>
              <a:t>NIOS II COMPILER – </a:t>
            </a:r>
            <a:r>
              <a:rPr lang="ru-RU" sz="2000" smtClean="0"/>
              <a:t>компилятор для </a:t>
            </a:r>
            <a:r>
              <a:rPr lang="en-US" sz="2000" smtClean="0"/>
              <a:t>NIOS II</a:t>
            </a:r>
            <a:endParaRPr lang="ru-RU" sz="2000" smtClean="0"/>
          </a:p>
          <a:p>
            <a:pPr>
              <a:lnSpc>
                <a:spcPct val="90000"/>
              </a:lnSpc>
            </a:pPr>
            <a:r>
              <a:rPr lang="ru-RU" sz="2000" smtClean="0"/>
              <a:t>Имеет средства для связи со сторонними САПР, возможность выполнения различных этапов проектирования в сторонних САПР, например, принципиальные схемы можно разрабатывать в пакете MATH LAB, </a:t>
            </a:r>
            <a:r>
              <a:rPr lang="uk-UA" sz="2000" smtClean="0"/>
              <a:t>функц</a:t>
            </a:r>
            <a:r>
              <a:rPr lang="ru-RU" sz="2000" smtClean="0"/>
              <a:t>иональное моделирование можно выполнять в пакете M</a:t>
            </a:r>
            <a:r>
              <a:rPr lang="en-US" sz="2000" smtClean="0"/>
              <a:t>O</a:t>
            </a:r>
            <a:r>
              <a:rPr lang="ru-RU" sz="2000" smtClean="0"/>
              <a:t>DEL SYM. Некоторые средства САПР имеют более широкие функциональные возможности. </a:t>
            </a:r>
          </a:p>
          <a:p>
            <a:pPr>
              <a:lnSpc>
                <a:spcPct val="90000"/>
              </a:lnSpc>
            </a:pPr>
            <a:r>
              <a:rPr lang="ru-RU" sz="2000" smtClean="0"/>
              <a:t>Но только </a:t>
            </a:r>
            <a:r>
              <a:rPr lang="en-US" sz="2000" smtClean="0"/>
              <a:t>QUARTUS </a:t>
            </a:r>
            <a:r>
              <a:rPr lang="ru-RU" sz="2000" smtClean="0"/>
              <a:t>обладает средствами размещения и трассировки схемы на микросхеме.</a:t>
            </a:r>
            <a:endParaRPr lang="uk-UA" sz="20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ru-RU" b="0" smtClean="0"/>
              <a:t>ВОЗМОЖНОСТИ ПАКЕТА </a:t>
            </a:r>
            <a:r>
              <a:rPr lang="en-US" b="0" smtClean="0"/>
              <a:t>QUARTUS II </a:t>
            </a:r>
            <a:endParaRPr lang="uk-UA" smtClean="0"/>
          </a:p>
        </p:txBody>
      </p:sp>
      <p:sp>
        <p:nvSpPr>
          <p:cNvPr id="13315" name="Rectangle 3"/>
          <p:cNvSpPr>
            <a:spLocks noGrp="1" noChangeArrowheads="1"/>
          </p:cNvSpPr>
          <p:nvPr>
            <p:ph type="body" idx="1"/>
          </p:nvPr>
        </p:nvSpPr>
        <p:spPr/>
        <p:txBody>
          <a:bodyPr/>
          <a:lstStyle/>
          <a:p>
            <a:pPr lvl="1">
              <a:lnSpc>
                <a:spcPct val="80000"/>
              </a:lnSpc>
            </a:pPr>
            <a:r>
              <a:rPr lang="ru-RU" sz="1400" smtClean="0"/>
              <a:t>Различные способы ввода поведенческих и структурных описаний проекта</a:t>
            </a:r>
          </a:p>
          <a:p>
            <a:pPr lvl="1">
              <a:lnSpc>
                <a:spcPct val="80000"/>
              </a:lnSpc>
            </a:pPr>
            <a:r>
              <a:rPr lang="ru-RU" sz="1400" smtClean="0"/>
              <a:t>Интегрированные средства помощи для создания сложных проектов </a:t>
            </a:r>
            <a:r>
              <a:rPr lang="en-US" sz="1400" smtClean="0"/>
              <a:t>MegaWizard® &amp; SOPC</a:t>
            </a:r>
            <a:r>
              <a:rPr lang="ru-RU" sz="1400" smtClean="0"/>
              <a:t> (интегрированная среда для создания </a:t>
            </a:r>
            <a:r>
              <a:rPr lang="en-US" sz="1400" smtClean="0"/>
              <a:t>SoC)</a:t>
            </a:r>
            <a:endParaRPr lang="ru-RU" sz="1400" smtClean="0"/>
          </a:p>
          <a:p>
            <a:pPr lvl="1">
              <a:lnSpc>
                <a:spcPct val="80000"/>
              </a:lnSpc>
            </a:pPr>
            <a:r>
              <a:rPr lang="ru-RU" sz="1400" smtClean="0"/>
              <a:t>Система синтеза</a:t>
            </a:r>
          </a:p>
          <a:p>
            <a:pPr lvl="1">
              <a:lnSpc>
                <a:spcPct val="80000"/>
              </a:lnSpc>
            </a:pPr>
            <a:r>
              <a:rPr lang="ru-RU" sz="1400" smtClean="0"/>
              <a:t>Система размещения внутренних ресурсов и разводки СБИС</a:t>
            </a:r>
          </a:p>
          <a:p>
            <a:pPr lvl="1">
              <a:lnSpc>
                <a:spcPct val="80000"/>
              </a:lnSpc>
            </a:pPr>
            <a:r>
              <a:rPr lang="ru-RU" sz="1400" smtClean="0"/>
              <a:t>Система моделирования</a:t>
            </a:r>
          </a:p>
          <a:p>
            <a:pPr lvl="1">
              <a:lnSpc>
                <a:spcPct val="80000"/>
              </a:lnSpc>
            </a:pPr>
            <a:r>
              <a:rPr lang="ru-RU" sz="1400" smtClean="0"/>
              <a:t>Система временного анализа и анализа потребляемой энергии (Taming Analyzer – утилита позволяющая оценить временные характеристики проекта, Power Play – утилита, позволяющая оценить потребляемую мощность устройства  в заданной МС)</a:t>
            </a:r>
          </a:p>
          <a:p>
            <a:pPr lvl="1">
              <a:lnSpc>
                <a:spcPct val="80000"/>
              </a:lnSpc>
            </a:pPr>
            <a:r>
              <a:rPr lang="ru-RU" sz="1400" smtClean="0"/>
              <a:t>Incremental compilation- инкрементальная (прогрессивная компиляция). Проект делится на блоки, каждый блок обрабатывается компилятором  отдельно. При повторных компиляциях обрабатываются только те блоки куда вносили изменения.</a:t>
            </a:r>
          </a:p>
          <a:p>
            <a:pPr lvl="1">
              <a:lnSpc>
                <a:spcPct val="80000"/>
              </a:lnSpc>
            </a:pPr>
            <a:r>
              <a:rPr lang="ru-RU" sz="1400" smtClean="0"/>
              <a:t>Система программирования СБИС</a:t>
            </a:r>
          </a:p>
          <a:p>
            <a:pPr lvl="1">
              <a:lnSpc>
                <a:spcPct val="80000"/>
              </a:lnSpc>
            </a:pPr>
            <a:r>
              <a:rPr lang="ru-RU" sz="1400" smtClean="0"/>
              <a:t>Средства оптимизации быстродействия проекта-</a:t>
            </a:r>
            <a:r>
              <a:rPr lang="en-US" sz="1400" smtClean="0"/>
              <a:t>LogicLock™ </a:t>
            </a:r>
            <a:endParaRPr lang="ru-RU" sz="1400" smtClean="0"/>
          </a:p>
          <a:p>
            <a:pPr lvl="1">
              <a:lnSpc>
                <a:spcPct val="80000"/>
              </a:lnSpc>
            </a:pPr>
            <a:r>
              <a:rPr lang="ru-RU" sz="1400" smtClean="0"/>
              <a:t>Система поддержки интеграции с другими средствами автоматизации проектирования-</a:t>
            </a:r>
            <a:r>
              <a:rPr lang="en-US" sz="1400" smtClean="0"/>
              <a:t>NativeLink® </a:t>
            </a:r>
            <a:endParaRPr lang="ru-RU" sz="1400" smtClean="0"/>
          </a:p>
          <a:p>
            <a:pPr lvl="1">
              <a:lnSpc>
                <a:spcPct val="80000"/>
              </a:lnSpc>
            </a:pPr>
            <a:r>
              <a:rPr lang="ru-RU" sz="1400" smtClean="0"/>
              <a:t>Система проектирования блоков цифровой обработки сигналов-</a:t>
            </a:r>
            <a:r>
              <a:rPr lang="en-US" sz="1400" smtClean="0"/>
              <a:t>DSP Builder</a:t>
            </a:r>
            <a:endParaRPr lang="ru-RU" sz="1400" smtClean="0"/>
          </a:p>
          <a:p>
            <a:pPr lvl="1">
              <a:lnSpc>
                <a:spcPct val="80000"/>
              </a:lnSpc>
            </a:pPr>
            <a:r>
              <a:rPr lang="ru-RU" sz="1400" smtClean="0"/>
              <a:t>Интегрированные средства разработки ПО для встраиваемых микроЭВМ</a:t>
            </a:r>
          </a:p>
          <a:p>
            <a:pPr lvl="1">
              <a:lnSpc>
                <a:spcPct val="80000"/>
              </a:lnSpc>
            </a:pPr>
            <a:r>
              <a:rPr lang="ru-RU" sz="1400" smtClean="0"/>
              <a:t>Поддержка использования</a:t>
            </a:r>
            <a:r>
              <a:rPr lang="en-US" sz="1400" smtClean="0"/>
              <a:t> IP</a:t>
            </a:r>
            <a:r>
              <a:rPr lang="ru-RU" sz="1400" smtClean="0"/>
              <a:t>-модулей</a:t>
            </a:r>
          </a:p>
          <a:p>
            <a:pPr lvl="1">
              <a:lnSpc>
                <a:spcPct val="80000"/>
              </a:lnSpc>
            </a:pPr>
            <a:r>
              <a:rPr lang="ru-RU" sz="1400" smtClean="0"/>
              <a:t>Встроенные средства отладки СБИС в составе системы </a:t>
            </a:r>
            <a:r>
              <a:rPr lang="en-US" sz="1400" smtClean="0"/>
              <a:t>SignalTap® II &amp; SignalProbe™ </a:t>
            </a:r>
            <a:endParaRPr lang="ru-RU" sz="1400" smtClean="0"/>
          </a:p>
          <a:p>
            <a:pPr>
              <a:lnSpc>
                <a:spcPct val="80000"/>
              </a:lnSpc>
            </a:pPr>
            <a:r>
              <a:rPr lang="ru-RU" sz="1600" smtClean="0"/>
              <a:t>Поддержка операционных систем</a:t>
            </a:r>
            <a:r>
              <a:rPr lang="en-US" sz="1600" smtClean="0"/>
              <a:t> Windows, Solaris, HPUX, Linux</a:t>
            </a:r>
            <a:r>
              <a:rPr lang="uk-UA" sz="16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3"/>
          <p:cNvSpPr>
            <a:spLocks noGrp="1" noChangeArrowheads="1"/>
          </p:cNvSpPr>
          <p:nvPr>
            <p:ph type="title"/>
          </p:nvPr>
        </p:nvSpPr>
        <p:spPr>
          <a:xfrm>
            <a:off x="381000" y="228600"/>
            <a:ext cx="8382000" cy="700088"/>
          </a:xfrm>
          <a:noFill/>
        </p:spPr>
        <p:txBody>
          <a:bodyPr anchor="ctr"/>
          <a:lstStyle/>
          <a:p>
            <a:r>
              <a:rPr lang="ru-RU" smtClean="0"/>
              <a:t>Методология проектирования СБИС ПЛ</a:t>
            </a:r>
            <a:endParaRPr lang="en-US" smtClean="0"/>
          </a:p>
        </p:txBody>
      </p:sp>
      <p:sp>
        <p:nvSpPr>
          <p:cNvPr id="14339" name="Rectangle 35"/>
          <p:cNvSpPr>
            <a:spLocks noChangeArrowheads="1"/>
          </p:cNvSpPr>
          <p:nvPr/>
        </p:nvSpPr>
        <p:spPr bwMode="auto">
          <a:xfrm>
            <a:off x="2590800" y="2971800"/>
            <a:ext cx="629285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2000">
                <a:solidFill>
                  <a:schemeClr val="hlink"/>
                </a:solidFill>
              </a:rPr>
              <a:t>Синтез</a:t>
            </a:r>
            <a:r>
              <a:rPr lang="en-US" sz="2000">
                <a:solidFill>
                  <a:schemeClr val="hlink"/>
                </a:solidFill>
              </a:rPr>
              <a:t>  (</a:t>
            </a:r>
            <a:r>
              <a:rPr lang="en-US" sz="2000" i="1">
                <a:solidFill>
                  <a:schemeClr val="accent2"/>
                </a:solidFill>
              </a:rPr>
              <a:t>Synthesis</a:t>
            </a:r>
            <a:r>
              <a:rPr lang="en-US" sz="2000">
                <a:solidFill>
                  <a:schemeClr val="hlink"/>
                </a:solidFill>
              </a:rPr>
              <a:t>) </a:t>
            </a:r>
          </a:p>
          <a:p>
            <a:pPr algn="l">
              <a:buFontTx/>
              <a:buNone/>
            </a:pPr>
            <a:r>
              <a:rPr lang="en-US" sz="1600" b="0">
                <a:solidFill>
                  <a:schemeClr val="hlink"/>
                </a:solidFill>
              </a:rPr>
              <a:t>  -</a:t>
            </a:r>
            <a:r>
              <a:rPr lang="ru-RU" sz="1600" b="0">
                <a:solidFill>
                  <a:schemeClr val="hlink"/>
                </a:solidFill>
              </a:rPr>
              <a:t> Преобразование описания проекта в схему, реализуемую на заданной элементной базе</a:t>
            </a:r>
            <a:r>
              <a:rPr lang="en-US" sz="1600" b="0">
                <a:solidFill>
                  <a:schemeClr val="hlink"/>
                </a:solidFill>
              </a:rPr>
              <a:t> (</a:t>
            </a:r>
            <a:r>
              <a:rPr lang="uk-UA" sz="1600" b="0">
                <a:solidFill>
                  <a:schemeClr val="hlink"/>
                </a:solidFill>
              </a:rPr>
              <a:t>в примитив</a:t>
            </a:r>
            <a:r>
              <a:rPr lang="ru-RU" sz="1600" b="0">
                <a:solidFill>
                  <a:schemeClr val="hlink"/>
                </a:solidFill>
              </a:rPr>
              <a:t>ы понятные </a:t>
            </a:r>
            <a:r>
              <a:rPr lang="en-US" sz="1600" b="0">
                <a:solidFill>
                  <a:schemeClr val="hlink"/>
                </a:solidFill>
              </a:rPr>
              <a:t>Quartus)</a:t>
            </a:r>
          </a:p>
          <a:p>
            <a:pPr algn="l">
              <a:buFontTx/>
              <a:buNone/>
            </a:pPr>
            <a:r>
              <a:rPr lang="en-US" sz="1600" b="0">
                <a:solidFill>
                  <a:schemeClr val="hlink"/>
                </a:solidFill>
              </a:rPr>
              <a:t>  - </a:t>
            </a:r>
            <a:r>
              <a:rPr lang="ru-RU" sz="1600" b="0">
                <a:solidFill>
                  <a:schemeClr val="hlink"/>
                </a:solidFill>
              </a:rPr>
              <a:t>Оптимизация схемы с учетом ограничений по быстродействию и занимаемой площади СБИС</a:t>
            </a:r>
            <a:endParaRPr lang="en-US" sz="1600" b="0">
              <a:solidFill>
                <a:schemeClr val="hlink"/>
              </a:solidFill>
            </a:endParaRPr>
          </a:p>
          <a:p>
            <a:pPr algn="l">
              <a:buFontTx/>
              <a:buNone/>
            </a:pPr>
            <a:r>
              <a:rPr lang="ru-RU" sz="1600" b="0">
                <a:solidFill>
                  <a:schemeClr val="hlink"/>
                </a:solidFill>
              </a:rPr>
              <a:t>- Проверяются и учитываются все требования, заданные разработчиком</a:t>
            </a:r>
            <a:endParaRPr lang="en-US" sz="1600" b="0">
              <a:solidFill>
                <a:schemeClr val="hlink"/>
              </a:solidFill>
            </a:endParaRPr>
          </a:p>
        </p:txBody>
      </p:sp>
      <p:grpSp>
        <p:nvGrpSpPr>
          <p:cNvPr id="14340" name="Group 36"/>
          <p:cNvGrpSpPr>
            <a:grpSpLocks/>
          </p:cNvGrpSpPr>
          <p:nvPr/>
        </p:nvGrpSpPr>
        <p:grpSpPr bwMode="auto">
          <a:xfrm>
            <a:off x="3429000" y="1131888"/>
            <a:ext cx="457200" cy="533400"/>
            <a:chOff x="3019" y="1105"/>
            <a:chExt cx="320" cy="416"/>
          </a:xfrm>
        </p:grpSpPr>
        <p:sp>
          <p:nvSpPr>
            <p:cNvPr id="2995237" name="Rectangle 37"/>
            <p:cNvSpPr>
              <a:spLocks noChangeArrowheads="1"/>
            </p:cNvSpPr>
            <p:nvPr/>
          </p:nvSpPr>
          <p:spPr bwMode="auto">
            <a:xfrm>
              <a:off x="3019" y="1105"/>
              <a:ext cx="320" cy="416"/>
            </a:xfrm>
            <a:prstGeom prst="rect">
              <a:avLst/>
            </a:prstGeom>
            <a:solidFill>
              <a:srgbClr val="CCECFF"/>
            </a:solidFill>
            <a:ln w="25400">
              <a:solidFill>
                <a:schemeClr val="tx2"/>
              </a:solidFill>
              <a:miter lim="800000"/>
              <a:headEnd/>
              <a:tailEnd/>
            </a:ln>
            <a:effectLst>
              <a:outerShdw dist="35921" dir="2700000" algn="ctr" rotWithShape="0">
                <a:schemeClr val="bg2"/>
              </a:outerShdw>
            </a:effectLst>
          </p:spPr>
          <p:txBody>
            <a:bodyPr wrap="none" anchor="ctr"/>
            <a:lstStyle/>
            <a:p>
              <a:pPr>
                <a:defRPr/>
              </a:pPr>
              <a:endParaRPr lang="uk-UA"/>
            </a:p>
          </p:txBody>
        </p:sp>
        <p:grpSp>
          <p:nvGrpSpPr>
            <p:cNvPr id="14400" name="Group 38"/>
            <p:cNvGrpSpPr>
              <a:grpSpLocks/>
            </p:cNvGrpSpPr>
            <p:nvPr/>
          </p:nvGrpSpPr>
          <p:grpSpPr bwMode="auto">
            <a:xfrm>
              <a:off x="3059" y="1193"/>
              <a:ext cx="240" cy="240"/>
              <a:chOff x="3059" y="1193"/>
              <a:chExt cx="240" cy="240"/>
            </a:xfrm>
          </p:grpSpPr>
          <p:sp>
            <p:nvSpPr>
              <p:cNvPr id="2995239" name="Line 39"/>
              <p:cNvSpPr>
                <a:spLocks noChangeShapeType="1"/>
              </p:cNvSpPr>
              <p:nvPr/>
            </p:nvSpPr>
            <p:spPr bwMode="auto">
              <a:xfrm>
                <a:off x="3059" y="1193"/>
                <a:ext cx="192"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sp>
            <p:nvSpPr>
              <p:cNvPr id="2995240" name="Line 40"/>
              <p:cNvSpPr>
                <a:spLocks noChangeShapeType="1"/>
              </p:cNvSpPr>
              <p:nvPr/>
            </p:nvSpPr>
            <p:spPr bwMode="auto">
              <a:xfrm>
                <a:off x="3059" y="1241"/>
                <a:ext cx="240"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sp>
            <p:nvSpPr>
              <p:cNvPr id="2995241" name="Line 41"/>
              <p:cNvSpPr>
                <a:spLocks noChangeShapeType="1"/>
              </p:cNvSpPr>
              <p:nvPr/>
            </p:nvSpPr>
            <p:spPr bwMode="auto">
              <a:xfrm>
                <a:off x="3059" y="1289"/>
                <a:ext cx="192"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sp>
            <p:nvSpPr>
              <p:cNvPr id="2995242" name="Line 42"/>
              <p:cNvSpPr>
                <a:spLocks noChangeShapeType="1"/>
              </p:cNvSpPr>
              <p:nvPr/>
            </p:nvSpPr>
            <p:spPr bwMode="auto">
              <a:xfrm>
                <a:off x="3059" y="1337"/>
                <a:ext cx="240"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sp>
            <p:nvSpPr>
              <p:cNvPr id="2995243" name="Line 43"/>
              <p:cNvSpPr>
                <a:spLocks noChangeShapeType="1"/>
              </p:cNvSpPr>
              <p:nvPr/>
            </p:nvSpPr>
            <p:spPr bwMode="auto">
              <a:xfrm>
                <a:off x="3059" y="1385"/>
                <a:ext cx="192"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sp>
            <p:nvSpPr>
              <p:cNvPr id="2995244" name="Line 44"/>
              <p:cNvSpPr>
                <a:spLocks noChangeShapeType="1"/>
              </p:cNvSpPr>
              <p:nvPr/>
            </p:nvSpPr>
            <p:spPr bwMode="auto">
              <a:xfrm>
                <a:off x="3059" y="1433"/>
                <a:ext cx="240" cy="0"/>
              </a:xfrm>
              <a:prstGeom prst="line">
                <a:avLst/>
              </a:prstGeom>
              <a:noFill/>
              <a:ln w="50800">
                <a:solidFill>
                  <a:schemeClr val="tx2"/>
                </a:solidFill>
                <a:round/>
                <a:headEnd type="none" w="sm" len="sm"/>
                <a:tailEnd type="none" w="sm" len="sm"/>
              </a:ln>
              <a:effectLst>
                <a:outerShdw dist="35921" dir="2700000" algn="ctr" rotWithShape="0">
                  <a:schemeClr val="bg2"/>
                </a:outerShdw>
              </a:effectLst>
            </p:spPr>
            <p:txBody>
              <a:bodyPr wrap="none" anchor="ctr"/>
              <a:lstStyle/>
              <a:p>
                <a:pPr>
                  <a:defRPr/>
                </a:pPr>
                <a:endParaRPr lang="uk-UA"/>
              </a:p>
            </p:txBody>
          </p:sp>
        </p:grpSp>
      </p:grpSp>
      <p:sp>
        <p:nvSpPr>
          <p:cNvPr id="14341" name="Oval 45"/>
          <p:cNvSpPr>
            <a:spLocks noChangeArrowheads="1"/>
          </p:cNvSpPr>
          <p:nvPr/>
        </p:nvSpPr>
        <p:spPr bwMode="auto">
          <a:xfrm>
            <a:off x="1643063" y="4876800"/>
            <a:ext cx="2438400" cy="1347788"/>
          </a:xfrm>
          <a:prstGeom prst="ellipse">
            <a:avLst/>
          </a:prstGeom>
          <a:solidFill>
            <a:schemeClr val="bg1"/>
          </a:solidFill>
          <a:ln w="28575">
            <a:solidFill>
              <a:schemeClr val="bg2"/>
            </a:solidFill>
            <a:round/>
            <a:headEnd/>
            <a:tailEnd/>
          </a:ln>
        </p:spPr>
        <p:txBody>
          <a:bodyPr wrap="none" anchor="ctr"/>
          <a:lstStyle/>
          <a:p>
            <a:endParaRPr lang="uk-UA"/>
          </a:p>
        </p:txBody>
      </p:sp>
      <p:sp>
        <p:nvSpPr>
          <p:cNvPr id="14342" name="Oval 46"/>
          <p:cNvSpPr>
            <a:spLocks noChangeArrowheads="1"/>
          </p:cNvSpPr>
          <p:nvPr/>
        </p:nvSpPr>
        <p:spPr bwMode="auto">
          <a:xfrm>
            <a:off x="157163" y="1125538"/>
            <a:ext cx="2352675" cy="534987"/>
          </a:xfrm>
          <a:prstGeom prst="ellipse">
            <a:avLst/>
          </a:prstGeom>
          <a:solidFill>
            <a:schemeClr val="accent1"/>
          </a:solidFill>
          <a:ln w="19050">
            <a:solidFill>
              <a:schemeClr val="tx1"/>
            </a:solidFill>
            <a:round/>
            <a:headEnd/>
            <a:tailEnd/>
          </a:ln>
        </p:spPr>
        <p:txBody>
          <a:bodyPr wrap="none" lIns="0" tIns="0" rIns="0" bIns="0" anchor="ctr" anchorCtr="1"/>
          <a:lstStyle/>
          <a:p>
            <a:pPr>
              <a:buFontTx/>
              <a:buNone/>
            </a:pPr>
            <a:r>
              <a:rPr lang="ru-RU" sz="1800" b="0"/>
              <a:t>Техническое задание</a:t>
            </a:r>
            <a:endParaRPr lang="en-US" sz="1800" b="0"/>
          </a:p>
        </p:txBody>
      </p:sp>
      <p:sp>
        <p:nvSpPr>
          <p:cNvPr id="14343" name="Rectangle 47"/>
          <p:cNvSpPr>
            <a:spLocks noChangeArrowheads="1"/>
          </p:cNvSpPr>
          <p:nvPr/>
        </p:nvSpPr>
        <p:spPr bwMode="auto">
          <a:xfrm>
            <a:off x="4038600" y="4648200"/>
            <a:ext cx="4800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2000">
                <a:solidFill>
                  <a:schemeClr val="tx2"/>
                </a:solidFill>
              </a:rPr>
              <a:t>Разводка и размещение</a:t>
            </a:r>
            <a:r>
              <a:rPr lang="ru-RU" sz="2000" b="0">
                <a:solidFill>
                  <a:schemeClr val="tx2"/>
                </a:solidFill>
              </a:rPr>
              <a:t> (</a:t>
            </a:r>
            <a:r>
              <a:rPr lang="en-US" sz="2000" i="1">
                <a:solidFill>
                  <a:schemeClr val="accent2"/>
                </a:solidFill>
              </a:rPr>
              <a:t>Fitting</a:t>
            </a:r>
            <a:r>
              <a:rPr lang="en-US" sz="2000" b="0">
                <a:solidFill>
                  <a:schemeClr val="tx2"/>
                </a:solidFill>
              </a:rPr>
              <a:t>) </a:t>
            </a:r>
            <a:r>
              <a:rPr lang="ru-RU" sz="2000" b="0">
                <a:solidFill>
                  <a:schemeClr val="tx2"/>
                </a:solidFill>
              </a:rPr>
              <a:t>внутренних ресурсов СБИС с учетом наложенных ограничений на быстродействие и занимаемые логические ресурсы</a:t>
            </a:r>
            <a:endParaRPr lang="en-US" sz="1600" b="0">
              <a:solidFill>
                <a:schemeClr val="tx2"/>
              </a:solidFill>
            </a:endParaRPr>
          </a:p>
        </p:txBody>
      </p:sp>
      <p:sp>
        <p:nvSpPr>
          <p:cNvPr id="14344" name="Rectangle 48"/>
          <p:cNvSpPr>
            <a:spLocks noChangeArrowheads="1"/>
          </p:cNvSpPr>
          <p:nvPr/>
        </p:nvSpPr>
        <p:spPr bwMode="auto">
          <a:xfrm>
            <a:off x="4114800" y="1131888"/>
            <a:ext cx="464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2000">
                <a:solidFill>
                  <a:schemeClr val="accent1"/>
                </a:solidFill>
              </a:rPr>
              <a:t>Ввод описания проекта</a:t>
            </a:r>
            <a:endParaRPr lang="en-US" sz="2000">
              <a:solidFill>
                <a:schemeClr val="accent1"/>
              </a:solidFill>
            </a:endParaRPr>
          </a:p>
          <a:p>
            <a:pPr algn="l">
              <a:buFontTx/>
              <a:buNone/>
            </a:pPr>
            <a:r>
              <a:rPr lang="en-US" sz="1600" b="0">
                <a:solidFill>
                  <a:schemeClr val="accent1"/>
                </a:solidFill>
              </a:rPr>
              <a:t>    - </a:t>
            </a:r>
            <a:r>
              <a:rPr lang="ru-RU" sz="1600" b="0">
                <a:solidFill>
                  <a:schemeClr val="accent1"/>
                </a:solidFill>
              </a:rPr>
              <a:t>Поведенческое и/или структурное описание проекта</a:t>
            </a:r>
            <a:endParaRPr lang="en-US" sz="1600" b="0">
              <a:solidFill>
                <a:schemeClr val="accent1"/>
              </a:solidFill>
            </a:endParaRPr>
          </a:p>
        </p:txBody>
      </p:sp>
      <p:sp>
        <p:nvSpPr>
          <p:cNvPr id="14345" name="Rectangle 49"/>
          <p:cNvSpPr>
            <a:spLocks noChangeArrowheads="1"/>
          </p:cNvSpPr>
          <p:nvPr/>
        </p:nvSpPr>
        <p:spPr bwMode="auto">
          <a:xfrm>
            <a:off x="4508500" y="1919288"/>
            <a:ext cx="4460875"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800"/>
              <a:t>Моделирование</a:t>
            </a:r>
          </a:p>
          <a:p>
            <a:pPr algn="l">
              <a:buFontTx/>
              <a:buNone/>
            </a:pPr>
            <a:r>
              <a:rPr lang="en-US" sz="1800"/>
              <a:t>(</a:t>
            </a:r>
            <a:r>
              <a:rPr lang="en-US" sz="1800" i="1">
                <a:solidFill>
                  <a:schemeClr val="accent2"/>
                </a:solidFill>
              </a:rPr>
              <a:t>RTL simulation</a:t>
            </a:r>
            <a:r>
              <a:rPr lang="en-US" sz="1800"/>
              <a:t>)</a:t>
            </a:r>
          </a:p>
          <a:p>
            <a:pPr algn="l">
              <a:buFontTx/>
              <a:buNone/>
            </a:pPr>
            <a:r>
              <a:rPr lang="en-US" sz="1800"/>
              <a:t>  </a:t>
            </a:r>
            <a:r>
              <a:rPr lang="en-US" sz="1600" b="0"/>
              <a:t>-</a:t>
            </a:r>
            <a:r>
              <a:rPr lang="en-US" sz="1800"/>
              <a:t> </a:t>
            </a:r>
            <a:r>
              <a:rPr lang="ru-RU" sz="1600" b="0"/>
              <a:t>Функциональное моделирование</a:t>
            </a:r>
            <a:r>
              <a:rPr lang="en-US" sz="1600" b="0"/>
              <a:t> (Modelsim, Quartus II)</a:t>
            </a:r>
          </a:p>
          <a:p>
            <a:pPr algn="l">
              <a:buFontTx/>
              <a:buNone/>
            </a:pPr>
            <a:r>
              <a:rPr lang="en-US" sz="1600" b="0"/>
              <a:t>  </a:t>
            </a:r>
          </a:p>
        </p:txBody>
      </p:sp>
      <p:sp>
        <p:nvSpPr>
          <p:cNvPr id="14346" name="AutoShape 50"/>
          <p:cNvSpPr>
            <a:spLocks noChangeArrowheads="1"/>
          </p:cNvSpPr>
          <p:nvPr/>
        </p:nvSpPr>
        <p:spPr bwMode="auto">
          <a:xfrm>
            <a:off x="2667000" y="1208088"/>
            <a:ext cx="555625" cy="304800"/>
          </a:xfrm>
          <a:prstGeom prst="rightArrow">
            <a:avLst>
              <a:gd name="adj1" fmla="val 50000"/>
              <a:gd name="adj2" fmla="val 91154"/>
            </a:avLst>
          </a:prstGeom>
          <a:solidFill>
            <a:schemeClr val="accent1"/>
          </a:solidFill>
          <a:ln w="12700">
            <a:solidFill>
              <a:schemeClr val="accent1"/>
            </a:solidFill>
            <a:miter lim="800000"/>
            <a:headEnd/>
            <a:tailEnd/>
          </a:ln>
        </p:spPr>
        <p:txBody>
          <a:bodyPr wrap="none" anchor="ctr"/>
          <a:lstStyle/>
          <a:p>
            <a:endParaRPr lang="uk-UA"/>
          </a:p>
        </p:txBody>
      </p:sp>
      <p:sp>
        <p:nvSpPr>
          <p:cNvPr id="14347" name="AutoShape 51"/>
          <p:cNvSpPr>
            <a:spLocks noChangeArrowheads="1"/>
          </p:cNvSpPr>
          <p:nvPr/>
        </p:nvSpPr>
        <p:spPr bwMode="auto">
          <a:xfrm>
            <a:off x="3505200" y="1728788"/>
            <a:ext cx="304800" cy="381000"/>
          </a:xfrm>
          <a:prstGeom prst="downArrow">
            <a:avLst>
              <a:gd name="adj1" fmla="val 50000"/>
              <a:gd name="adj2" fmla="val 31250"/>
            </a:avLst>
          </a:prstGeom>
          <a:solidFill>
            <a:schemeClr val="hlink"/>
          </a:solidFill>
          <a:ln w="38100">
            <a:solidFill>
              <a:schemeClr val="tx2"/>
            </a:solidFill>
            <a:miter lim="800000"/>
            <a:headEnd/>
            <a:tailEnd/>
          </a:ln>
        </p:spPr>
        <p:txBody>
          <a:bodyPr anchor="ctr">
            <a:spAutoFit/>
          </a:bodyPr>
          <a:lstStyle/>
          <a:p>
            <a:endParaRPr lang="uk-UA"/>
          </a:p>
        </p:txBody>
      </p:sp>
      <p:sp>
        <p:nvSpPr>
          <p:cNvPr id="14348" name="AutoShape 52"/>
          <p:cNvSpPr>
            <a:spLocks noChangeArrowheads="1"/>
          </p:cNvSpPr>
          <p:nvPr/>
        </p:nvSpPr>
        <p:spPr bwMode="auto">
          <a:xfrm rot="-2400000">
            <a:off x="1127125" y="4914900"/>
            <a:ext cx="304800" cy="609600"/>
          </a:xfrm>
          <a:prstGeom prst="downArrow">
            <a:avLst>
              <a:gd name="adj1" fmla="val 40620"/>
              <a:gd name="adj2" fmla="val 87500"/>
            </a:avLst>
          </a:prstGeom>
          <a:solidFill>
            <a:schemeClr val="bg2"/>
          </a:solidFill>
          <a:ln w="38100">
            <a:solidFill>
              <a:schemeClr val="tx1"/>
            </a:solidFill>
            <a:miter lim="800000"/>
            <a:headEnd/>
            <a:tailEnd/>
          </a:ln>
        </p:spPr>
        <p:txBody>
          <a:bodyPr wrap="none" anchor="ctr">
            <a:spAutoFit/>
          </a:bodyPr>
          <a:lstStyle/>
          <a:p>
            <a:endParaRPr lang="uk-UA"/>
          </a:p>
        </p:txBody>
      </p:sp>
      <p:grpSp>
        <p:nvGrpSpPr>
          <p:cNvPr id="14349" name="Group 53"/>
          <p:cNvGrpSpPr>
            <a:grpSpLocks/>
          </p:cNvGrpSpPr>
          <p:nvPr/>
        </p:nvGrpSpPr>
        <p:grpSpPr bwMode="auto">
          <a:xfrm>
            <a:off x="2586038" y="2136775"/>
            <a:ext cx="1905000" cy="762000"/>
            <a:chOff x="1632" y="1488"/>
            <a:chExt cx="1296" cy="480"/>
          </a:xfrm>
        </p:grpSpPr>
        <p:sp>
          <p:nvSpPr>
            <p:cNvPr id="14362" name="Rectangle 54"/>
            <p:cNvSpPr>
              <a:spLocks noChangeArrowheads="1"/>
            </p:cNvSpPr>
            <p:nvPr/>
          </p:nvSpPr>
          <p:spPr bwMode="auto">
            <a:xfrm>
              <a:off x="1632" y="1488"/>
              <a:ext cx="1296" cy="480"/>
            </a:xfrm>
            <a:prstGeom prst="rect">
              <a:avLst/>
            </a:prstGeom>
            <a:solidFill>
              <a:schemeClr val="bg1"/>
            </a:solidFill>
            <a:ln w="28575">
              <a:solidFill>
                <a:schemeClr val="tx1"/>
              </a:solidFill>
              <a:miter lim="800000"/>
              <a:headEnd/>
              <a:tailEnd/>
            </a:ln>
          </p:spPr>
          <p:txBody>
            <a:bodyPr wrap="none" lIns="0" rIns="0" anchor="ctr"/>
            <a:lstStyle/>
            <a:p>
              <a:pPr>
                <a:buFontTx/>
                <a:buNone/>
              </a:pPr>
              <a:endParaRPr lang="ru-RU" sz="2400" b="0"/>
            </a:p>
          </p:txBody>
        </p:sp>
        <p:grpSp>
          <p:nvGrpSpPr>
            <p:cNvPr id="14363" name="Group 55"/>
            <p:cNvGrpSpPr>
              <a:grpSpLocks/>
            </p:cNvGrpSpPr>
            <p:nvPr/>
          </p:nvGrpSpPr>
          <p:grpSpPr bwMode="auto">
            <a:xfrm>
              <a:off x="1680" y="1584"/>
              <a:ext cx="1172" cy="315"/>
              <a:chOff x="1324" y="1856"/>
              <a:chExt cx="3089" cy="523"/>
            </a:xfrm>
          </p:grpSpPr>
          <p:sp>
            <p:nvSpPr>
              <p:cNvPr id="14364" name="Line 56"/>
              <p:cNvSpPr>
                <a:spLocks noChangeShapeType="1"/>
              </p:cNvSpPr>
              <p:nvPr/>
            </p:nvSpPr>
            <p:spPr bwMode="auto">
              <a:xfrm flipV="1">
                <a:off x="1333" y="1998"/>
                <a:ext cx="38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65" name="Line 57"/>
              <p:cNvSpPr>
                <a:spLocks noChangeShapeType="1"/>
              </p:cNvSpPr>
              <p:nvPr/>
            </p:nvSpPr>
            <p:spPr bwMode="auto">
              <a:xfrm flipV="1">
                <a:off x="1717" y="1856"/>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66" name="Line 58"/>
              <p:cNvSpPr>
                <a:spLocks noChangeShapeType="1"/>
              </p:cNvSpPr>
              <p:nvPr/>
            </p:nvSpPr>
            <p:spPr bwMode="auto">
              <a:xfrm flipV="1">
                <a:off x="1717"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67" name="Line 59"/>
              <p:cNvSpPr>
                <a:spLocks noChangeShapeType="1"/>
              </p:cNvSpPr>
              <p:nvPr/>
            </p:nvSpPr>
            <p:spPr bwMode="auto">
              <a:xfrm flipV="1">
                <a:off x="2103"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68" name="Line 60"/>
              <p:cNvSpPr>
                <a:spLocks noChangeShapeType="1"/>
              </p:cNvSpPr>
              <p:nvPr/>
            </p:nvSpPr>
            <p:spPr bwMode="auto">
              <a:xfrm flipV="1">
                <a:off x="2103" y="1998"/>
                <a:ext cx="38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69" name="Line 61"/>
              <p:cNvSpPr>
                <a:spLocks noChangeShapeType="1"/>
              </p:cNvSpPr>
              <p:nvPr/>
            </p:nvSpPr>
            <p:spPr bwMode="auto">
              <a:xfrm flipV="1">
                <a:off x="2487" y="1856"/>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0" name="Line 62"/>
              <p:cNvSpPr>
                <a:spLocks noChangeShapeType="1"/>
              </p:cNvSpPr>
              <p:nvPr/>
            </p:nvSpPr>
            <p:spPr bwMode="auto">
              <a:xfrm flipV="1">
                <a:off x="2487"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1" name="Line 63"/>
              <p:cNvSpPr>
                <a:spLocks noChangeShapeType="1"/>
              </p:cNvSpPr>
              <p:nvPr/>
            </p:nvSpPr>
            <p:spPr bwMode="auto">
              <a:xfrm flipV="1">
                <a:off x="2873"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2" name="Line 64"/>
              <p:cNvSpPr>
                <a:spLocks noChangeShapeType="1"/>
              </p:cNvSpPr>
              <p:nvPr/>
            </p:nvSpPr>
            <p:spPr bwMode="auto">
              <a:xfrm flipV="1">
                <a:off x="2873" y="1998"/>
                <a:ext cx="38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3" name="Line 65"/>
              <p:cNvSpPr>
                <a:spLocks noChangeShapeType="1"/>
              </p:cNvSpPr>
              <p:nvPr/>
            </p:nvSpPr>
            <p:spPr bwMode="auto">
              <a:xfrm flipV="1">
                <a:off x="3257" y="1856"/>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4" name="Line 66"/>
              <p:cNvSpPr>
                <a:spLocks noChangeShapeType="1"/>
              </p:cNvSpPr>
              <p:nvPr/>
            </p:nvSpPr>
            <p:spPr bwMode="auto">
              <a:xfrm flipV="1">
                <a:off x="3257"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5" name="Line 67"/>
              <p:cNvSpPr>
                <a:spLocks noChangeShapeType="1"/>
              </p:cNvSpPr>
              <p:nvPr/>
            </p:nvSpPr>
            <p:spPr bwMode="auto">
              <a:xfrm flipV="1">
                <a:off x="3643"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6" name="Line 68"/>
              <p:cNvSpPr>
                <a:spLocks noChangeShapeType="1"/>
              </p:cNvSpPr>
              <p:nvPr/>
            </p:nvSpPr>
            <p:spPr bwMode="auto">
              <a:xfrm flipV="1">
                <a:off x="3643" y="1998"/>
                <a:ext cx="38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7" name="Line 69"/>
              <p:cNvSpPr>
                <a:spLocks noChangeShapeType="1"/>
              </p:cNvSpPr>
              <p:nvPr/>
            </p:nvSpPr>
            <p:spPr bwMode="auto">
              <a:xfrm flipV="1">
                <a:off x="4028" y="1856"/>
                <a:ext cx="38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78" name="Line 70"/>
              <p:cNvSpPr>
                <a:spLocks noChangeShapeType="1"/>
              </p:cNvSpPr>
              <p:nvPr/>
            </p:nvSpPr>
            <p:spPr bwMode="auto">
              <a:xfrm flipV="1">
                <a:off x="4028" y="1856"/>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14379" name="Group 71"/>
              <p:cNvGrpSpPr>
                <a:grpSpLocks/>
              </p:cNvGrpSpPr>
              <p:nvPr/>
            </p:nvGrpSpPr>
            <p:grpSpPr bwMode="auto">
              <a:xfrm>
                <a:off x="1324" y="2237"/>
                <a:ext cx="3089" cy="142"/>
                <a:chOff x="1158" y="3231"/>
                <a:chExt cx="3089" cy="142"/>
              </a:xfrm>
            </p:grpSpPr>
            <p:sp>
              <p:nvSpPr>
                <p:cNvPr id="14380" name="Line 72"/>
                <p:cNvSpPr>
                  <a:spLocks noChangeShapeType="1"/>
                </p:cNvSpPr>
                <p:nvPr/>
              </p:nvSpPr>
              <p:spPr bwMode="auto">
                <a:xfrm flipV="1">
                  <a:off x="1389" y="3373"/>
                  <a:ext cx="36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1" name="Line 73"/>
                <p:cNvSpPr>
                  <a:spLocks noChangeShapeType="1"/>
                </p:cNvSpPr>
                <p:nvPr/>
              </p:nvSpPr>
              <p:spPr bwMode="auto">
                <a:xfrm flipV="1">
                  <a:off x="1749" y="3231"/>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2" name="Line 74"/>
                <p:cNvSpPr>
                  <a:spLocks noChangeShapeType="1"/>
                </p:cNvSpPr>
                <p:nvPr/>
              </p:nvSpPr>
              <p:spPr bwMode="auto">
                <a:xfrm flipV="1">
                  <a:off x="1749"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3" name="Line 75"/>
                <p:cNvSpPr>
                  <a:spLocks noChangeShapeType="1"/>
                </p:cNvSpPr>
                <p:nvPr/>
              </p:nvSpPr>
              <p:spPr bwMode="auto">
                <a:xfrm flipV="1">
                  <a:off x="2135"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4" name="Line 76"/>
                <p:cNvSpPr>
                  <a:spLocks noChangeShapeType="1"/>
                </p:cNvSpPr>
                <p:nvPr/>
              </p:nvSpPr>
              <p:spPr bwMode="auto">
                <a:xfrm flipV="1">
                  <a:off x="2135" y="3373"/>
                  <a:ext cx="38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5" name="Line 77"/>
                <p:cNvSpPr>
                  <a:spLocks noChangeShapeType="1"/>
                </p:cNvSpPr>
                <p:nvPr/>
              </p:nvSpPr>
              <p:spPr bwMode="auto">
                <a:xfrm flipV="1">
                  <a:off x="2519" y="3231"/>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6" name="Line 78"/>
                <p:cNvSpPr>
                  <a:spLocks noChangeShapeType="1"/>
                </p:cNvSpPr>
                <p:nvPr/>
              </p:nvSpPr>
              <p:spPr bwMode="auto">
                <a:xfrm flipV="1">
                  <a:off x="2519"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7" name="Line 79"/>
                <p:cNvSpPr>
                  <a:spLocks noChangeShapeType="1"/>
                </p:cNvSpPr>
                <p:nvPr/>
              </p:nvSpPr>
              <p:spPr bwMode="auto">
                <a:xfrm flipV="1">
                  <a:off x="2905"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8" name="Line 80"/>
                <p:cNvSpPr>
                  <a:spLocks noChangeShapeType="1"/>
                </p:cNvSpPr>
                <p:nvPr/>
              </p:nvSpPr>
              <p:spPr bwMode="auto">
                <a:xfrm flipV="1">
                  <a:off x="2905" y="3373"/>
                  <a:ext cx="38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89" name="Line 81"/>
                <p:cNvSpPr>
                  <a:spLocks noChangeShapeType="1"/>
                </p:cNvSpPr>
                <p:nvPr/>
              </p:nvSpPr>
              <p:spPr bwMode="auto">
                <a:xfrm flipV="1">
                  <a:off x="3289" y="3231"/>
                  <a:ext cx="38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0" name="Line 82"/>
                <p:cNvSpPr>
                  <a:spLocks noChangeShapeType="1"/>
                </p:cNvSpPr>
                <p:nvPr/>
              </p:nvSpPr>
              <p:spPr bwMode="auto">
                <a:xfrm flipV="1">
                  <a:off x="3289"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1" name="Line 83"/>
                <p:cNvSpPr>
                  <a:spLocks noChangeShapeType="1"/>
                </p:cNvSpPr>
                <p:nvPr/>
              </p:nvSpPr>
              <p:spPr bwMode="auto">
                <a:xfrm flipV="1">
                  <a:off x="3675"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2" name="Line 84"/>
                <p:cNvSpPr>
                  <a:spLocks noChangeShapeType="1"/>
                </p:cNvSpPr>
                <p:nvPr/>
              </p:nvSpPr>
              <p:spPr bwMode="auto">
                <a:xfrm flipV="1">
                  <a:off x="3675" y="3373"/>
                  <a:ext cx="385"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3" name="Line 85"/>
                <p:cNvSpPr>
                  <a:spLocks noChangeShapeType="1"/>
                </p:cNvSpPr>
                <p:nvPr/>
              </p:nvSpPr>
              <p:spPr bwMode="auto">
                <a:xfrm flipV="1">
                  <a:off x="4060" y="3231"/>
                  <a:ext cx="187"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4" name="Line 86"/>
                <p:cNvSpPr>
                  <a:spLocks noChangeShapeType="1"/>
                </p:cNvSpPr>
                <p:nvPr/>
              </p:nvSpPr>
              <p:spPr bwMode="auto">
                <a:xfrm flipV="1">
                  <a:off x="4060"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5" name="Line 87"/>
                <p:cNvSpPr>
                  <a:spLocks noChangeShapeType="1"/>
                </p:cNvSpPr>
                <p:nvPr/>
              </p:nvSpPr>
              <p:spPr bwMode="auto">
                <a:xfrm flipV="1">
                  <a:off x="1158" y="3231"/>
                  <a:ext cx="224"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6" name="Line 88"/>
                <p:cNvSpPr>
                  <a:spLocks noChangeShapeType="1"/>
                </p:cNvSpPr>
                <p:nvPr/>
              </p:nvSpPr>
              <p:spPr bwMode="auto">
                <a:xfrm flipV="1">
                  <a:off x="1382"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7" name="Line 89"/>
                <p:cNvSpPr>
                  <a:spLocks noChangeShapeType="1"/>
                </p:cNvSpPr>
                <p:nvPr/>
              </p:nvSpPr>
              <p:spPr bwMode="auto">
                <a:xfrm flipV="1">
                  <a:off x="1388" y="3373"/>
                  <a:ext cx="36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4398" name="Line 90"/>
                <p:cNvSpPr>
                  <a:spLocks noChangeShapeType="1"/>
                </p:cNvSpPr>
                <p:nvPr/>
              </p:nvSpPr>
              <p:spPr bwMode="auto">
                <a:xfrm flipV="1">
                  <a:off x="1750" y="3231"/>
                  <a:ext cx="0" cy="14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grpSp>
      </p:grpSp>
      <p:pic>
        <p:nvPicPr>
          <p:cNvPr id="14350" name="Picture 91" descr="Q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5094288"/>
            <a:ext cx="14525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AutoShape 92"/>
          <p:cNvSpPr>
            <a:spLocks noChangeArrowheads="1"/>
          </p:cNvSpPr>
          <p:nvPr/>
        </p:nvSpPr>
        <p:spPr bwMode="auto">
          <a:xfrm rot="2700000">
            <a:off x="2078038" y="2425700"/>
            <a:ext cx="304800" cy="609600"/>
          </a:xfrm>
          <a:prstGeom prst="downArrow">
            <a:avLst>
              <a:gd name="adj1" fmla="val 40620"/>
              <a:gd name="adj2" fmla="val 87500"/>
            </a:avLst>
          </a:prstGeom>
          <a:solidFill>
            <a:schemeClr val="bg2"/>
          </a:solidFill>
          <a:ln w="38100">
            <a:solidFill>
              <a:schemeClr val="tx1"/>
            </a:solidFill>
            <a:miter lim="800000"/>
            <a:headEnd/>
            <a:tailEnd/>
          </a:ln>
        </p:spPr>
        <p:txBody>
          <a:bodyPr wrap="none" anchor="ctr">
            <a:spAutoFit/>
          </a:bodyPr>
          <a:lstStyle/>
          <a:p>
            <a:endParaRPr lang="uk-UA"/>
          </a:p>
        </p:txBody>
      </p:sp>
      <p:sp>
        <p:nvSpPr>
          <p:cNvPr id="14352" name="Rectangle 94"/>
          <p:cNvSpPr>
            <a:spLocks noChangeArrowheads="1"/>
          </p:cNvSpPr>
          <p:nvPr/>
        </p:nvSpPr>
        <p:spPr bwMode="auto">
          <a:xfrm>
            <a:off x="169863" y="3092450"/>
            <a:ext cx="2165350" cy="1804988"/>
          </a:xfrm>
          <a:prstGeom prst="rect">
            <a:avLst/>
          </a:prstGeom>
          <a:solidFill>
            <a:schemeClr val="bg1"/>
          </a:solidFill>
          <a:ln w="28575">
            <a:solidFill>
              <a:schemeClr val="folHlink"/>
            </a:solidFill>
            <a:miter lim="800000"/>
            <a:headEnd/>
            <a:tailEnd/>
          </a:ln>
        </p:spPr>
        <p:txBody>
          <a:bodyPr wrap="none" anchor="ctr"/>
          <a:lstStyle/>
          <a:p>
            <a:endParaRPr lang="uk-UA"/>
          </a:p>
        </p:txBody>
      </p:sp>
      <p:sp>
        <p:nvSpPr>
          <p:cNvPr id="14353" name="Rectangle 95"/>
          <p:cNvSpPr>
            <a:spLocks noChangeArrowheads="1"/>
          </p:cNvSpPr>
          <p:nvPr/>
        </p:nvSpPr>
        <p:spPr bwMode="auto">
          <a:xfrm>
            <a:off x="312738" y="3278188"/>
            <a:ext cx="815975" cy="439737"/>
          </a:xfrm>
          <a:prstGeom prst="rect">
            <a:avLst/>
          </a:prstGeom>
          <a:solidFill>
            <a:schemeClr val="accent1"/>
          </a:solidFill>
          <a:ln w="12700">
            <a:solidFill>
              <a:schemeClr val="tx1"/>
            </a:solidFill>
            <a:miter lim="800000"/>
            <a:headEnd/>
            <a:tailEnd/>
          </a:ln>
        </p:spPr>
        <p:txBody>
          <a:bodyPr wrap="none" anchor="ctr"/>
          <a:lstStyle/>
          <a:p>
            <a:pPr>
              <a:buFontTx/>
              <a:buNone/>
            </a:pPr>
            <a:r>
              <a:rPr lang="en-US" sz="2800">
                <a:solidFill>
                  <a:schemeClr val="bg1"/>
                </a:solidFill>
              </a:rPr>
              <a:t>LE</a:t>
            </a:r>
          </a:p>
        </p:txBody>
      </p:sp>
      <p:sp>
        <p:nvSpPr>
          <p:cNvPr id="14354" name="Rectangle 96"/>
          <p:cNvSpPr>
            <a:spLocks noChangeArrowheads="1"/>
          </p:cNvSpPr>
          <p:nvPr/>
        </p:nvSpPr>
        <p:spPr bwMode="auto">
          <a:xfrm>
            <a:off x="1747838" y="3543300"/>
            <a:ext cx="152400" cy="152400"/>
          </a:xfrm>
          <a:prstGeom prst="rect">
            <a:avLst/>
          </a:prstGeom>
          <a:solidFill>
            <a:schemeClr val="accent1"/>
          </a:solidFill>
          <a:ln w="9525">
            <a:miter lim="800000"/>
            <a:headEnd/>
            <a:tailEnd/>
          </a:ln>
          <a:scene3d>
            <a:camera prst="legacyObliqueTopRight">
              <a:rot lat="0" lon="18600000" rev="0"/>
            </a:camera>
            <a:lightRig rig="legacyFlat3" dir="b"/>
          </a:scene3d>
          <a:sp3d extrusionH="163500" prstMaterial="legacyMatte">
            <a:bevelT w="13500" h="13500" prst="angle"/>
            <a:bevelB w="13500" h="13500" prst="angle"/>
            <a:extrusionClr>
              <a:schemeClr val="accent1"/>
            </a:extrusionClr>
          </a:sp3d>
        </p:spPr>
        <p:txBody>
          <a:bodyPr wrap="none" anchor="ctr">
            <a:flatTx/>
          </a:bodyPr>
          <a:lstStyle/>
          <a:p>
            <a:endParaRPr lang="uk-UA"/>
          </a:p>
        </p:txBody>
      </p:sp>
      <p:sp>
        <p:nvSpPr>
          <p:cNvPr id="14355" name="Text Box 97"/>
          <p:cNvSpPr txBox="1">
            <a:spLocks noChangeArrowheads="1"/>
          </p:cNvSpPr>
          <p:nvPr/>
        </p:nvSpPr>
        <p:spPr bwMode="auto">
          <a:xfrm>
            <a:off x="1376363" y="3157538"/>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sz="1800">
                <a:solidFill>
                  <a:schemeClr val="accent1"/>
                </a:solidFill>
              </a:rPr>
              <a:t>M512</a:t>
            </a:r>
          </a:p>
        </p:txBody>
      </p:sp>
      <p:sp>
        <p:nvSpPr>
          <p:cNvPr id="14356" name="Rectangle 98"/>
          <p:cNvSpPr>
            <a:spLocks noChangeArrowheads="1"/>
          </p:cNvSpPr>
          <p:nvPr/>
        </p:nvSpPr>
        <p:spPr bwMode="auto">
          <a:xfrm>
            <a:off x="398463" y="4383088"/>
            <a:ext cx="377825" cy="304800"/>
          </a:xfrm>
          <a:prstGeom prst="rect">
            <a:avLst/>
          </a:prstGeom>
          <a:solidFill>
            <a:schemeClr val="hlink"/>
          </a:solidFill>
          <a:ln w="9525">
            <a:miter lim="800000"/>
            <a:headEnd/>
            <a:tailEnd/>
          </a:ln>
          <a:scene3d>
            <a:camera prst="legacyObliqueTopRight">
              <a:rot lat="0" lon="899996" rev="0"/>
            </a:camera>
            <a:lightRig rig="legacyFlat3" dir="b"/>
          </a:scene3d>
          <a:sp3d extrusionH="354000" prstMaterial="legacyMatte">
            <a:bevelT w="13500" h="13500" prst="angle"/>
            <a:bevelB w="13500" h="13500" prst="angle"/>
            <a:extrusionClr>
              <a:schemeClr val="hlink"/>
            </a:extrusionClr>
          </a:sp3d>
        </p:spPr>
        <p:txBody>
          <a:bodyPr wrap="none" anchor="ctr">
            <a:flatTx/>
          </a:bodyPr>
          <a:lstStyle/>
          <a:p>
            <a:endParaRPr lang="uk-UA"/>
          </a:p>
        </p:txBody>
      </p:sp>
      <p:sp>
        <p:nvSpPr>
          <p:cNvPr id="14357" name="Text Box 99"/>
          <p:cNvSpPr txBox="1">
            <a:spLocks noChangeArrowheads="1"/>
          </p:cNvSpPr>
          <p:nvPr/>
        </p:nvSpPr>
        <p:spPr bwMode="auto">
          <a:xfrm>
            <a:off x="401638" y="38925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sz="1800">
                <a:solidFill>
                  <a:schemeClr val="folHlink"/>
                </a:solidFill>
              </a:rPr>
              <a:t>M4K</a:t>
            </a:r>
          </a:p>
        </p:txBody>
      </p:sp>
      <p:sp>
        <p:nvSpPr>
          <p:cNvPr id="14358" name="Freeform 100"/>
          <p:cNvSpPr>
            <a:spLocks/>
          </p:cNvSpPr>
          <p:nvPr/>
        </p:nvSpPr>
        <p:spPr bwMode="auto">
          <a:xfrm flipH="1">
            <a:off x="1611313" y="4638675"/>
            <a:ext cx="457200" cy="152400"/>
          </a:xfrm>
          <a:custGeom>
            <a:avLst/>
            <a:gdLst>
              <a:gd name="T0" fmla="*/ 0 w 288"/>
              <a:gd name="T1" fmla="*/ 2147483647 h 96"/>
              <a:gd name="T2" fmla="*/ 2147483647 w 288"/>
              <a:gd name="T3" fmla="*/ 0 h 96"/>
              <a:gd name="T4" fmla="*/ 2147483647 w 288"/>
              <a:gd name="T5" fmla="*/ 0 h 96"/>
              <a:gd name="T6" fmla="*/ 2147483647 w 288"/>
              <a:gd name="T7" fmla="*/ 2147483647 h 96"/>
              <a:gd name="T8" fmla="*/ 2147483647 w 288"/>
              <a:gd name="T9" fmla="*/ 2147483647 h 96"/>
              <a:gd name="T10" fmla="*/ 2147483647 w 288"/>
              <a:gd name="T11" fmla="*/ 2147483647 h 96"/>
              <a:gd name="T12" fmla="*/ 0 w 288"/>
              <a:gd name="T13" fmla="*/ 2147483647 h 96"/>
              <a:gd name="T14" fmla="*/ 0 60000 65536"/>
              <a:gd name="T15" fmla="*/ 0 60000 65536"/>
              <a:gd name="T16" fmla="*/ 0 60000 65536"/>
              <a:gd name="T17" fmla="*/ 0 60000 65536"/>
              <a:gd name="T18" fmla="*/ 0 60000 65536"/>
              <a:gd name="T19" fmla="*/ 0 60000 65536"/>
              <a:gd name="T20" fmla="*/ 0 60000 65536"/>
              <a:gd name="T21" fmla="*/ 0 w 288"/>
              <a:gd name="T22" fmla="*/ 0 h 96"/>
              <a:gd name="T23" fmla="*/ 288 w 288"/>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96">
                <a:moveTo>
                  <a:pt x="0" y="48"/>
                </a:moveTo>
                <a:lnTo>
                  <a:pt x="48" y="0"/>
                </a:lnTo>
                <a:lnTo>
                  <a:pt x="240" y="0"/>
                </a:lnTo>
                <a:lnTo>
                  <a:pt x="288" y="48"/>
                </a:lnTo>
                <a:lnTo>
                  <a:pt x="240" y="96"/>
                </a:lnTo>
                <a:lnTo>
                  <a:pt x="48" y="96"/>
                </a:lnTo>
                <a:lnTo>
                  <a:pt x="0" y="48"/>
                </a:lnTo>
                <a:close/>
              </a:path>
            </a:pathLst>
          </a:custGeom>
          <a:solidFill>
            <a:schemeClr val="accent2"/>
          </a:solidFill>
          <a:ln w="28575" cap="flat" cmpd="sng">
            <a:solidFill>
              <a:schemeClr val="tx1"/>
            </a:solidFill>
            <a:prstDash val="solid"/>
            <a:round/>
            <a:headEnd/>
            <a:tailEnd/>
          </a:ln>
        </p:spPr>
        <p:txBody>
          <a:bodyPr wrap="none" anchor="ctr"/>
          <a:lstStyle/>
          <a:p>
            <a:endParaRPr lang="ru-RU"/>
          </a:p>
        </p:txBody>
      </p:sp>
      <p:sp>
        <p:nvSpPr>
          <p:cNvPr id="14359" name="AutoShape 101"/>
          <p:cNvSpPr>
            <a:spLocks noChangeArrowheads="1"/>
          </p:cNvSpPr>
          <p:nvPr/>
        </p:nvSpPr>
        <p:spPr bwMode="auto">
          <a:xfrm>
            <a:off x="1857375" y="4321175"/>
            <a:ext cx="385763" cy="165100"/>
          </a:xfrm>
          <a:prstGeom prst="homePlate">
            <a:avLst>
              <a:gd name="adj" fmla="val 58414"/>
            </a:avLst>
          </a:prstGeom>
          <a:solidFill>
            <a:schemeClr val="accent2"/>
          </a:solidFill>
          <a:ln w="28575">
            <a:solidFill>
              <a:schemeClr val="tx1"/>
            </a:solidFill>
            <a:miter lim="800000"/>
            <a:headEnd/>
            <a:tailEnd/>
          </a:ln>
        </p:spPr>
        <p:txBody>
          <a:bodyPr wrap="none" anchor="ctr"/>
          <a:lstStyle/>
          <a:p>
            <a:endParaRPr lang="uk-UA"/>
          </a:p>
        </p:txBody>
      </p:sp>
      <p:sp>
        <p:nvSpPr>
          <p:cNvPr id="14360" name="Text Box 102"/>
          <p:cNvSpPr txBox="1">
            <a:spLocks noChangeArrowheads="1"/>
          </p:cNvSpPr>
          <p:nvPr/>
        </p:nvSpPr>
        <p:spPr bwMode="auto">
          <a:xfrm>
            <a:off x="1543050" y="3965575"/>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sz="1800">
                <a:solidFill>
                  <a:schemeClr val="accent2"/>
                </a:solidFill>
              </a:rPr>
              <a:t>I/O</a:t>
            </a:r>
          </a:p>
        </p:txBody>
      </p:sp>
      <p:sp>
        <p:nvSpPr>
          <p:cNvPr id="14361" name="AutoShape 103"/>
          <p:cNvSpPr>
            <a:spLocks noChangeArrowheads="1"/>
          </p:cNvSpPr>
          <p:nvPr/>
        </p:nvSpPr>
        <p:spPr bwMode="auto">
          <a:xfrm rot="10800000">
            <a:off x="1325563" y="4395788"/>
            <a:ext cx="385762" cy="165100"/>
          </a:xfrm>
          <a:prstGeom prst="homePlate">
            <a:avLst>
              <a:gd name="adj" fmla="val 58413"/>
            </a:avLst>
          </a:prstGeom>
          <a:solidFill>
            <a:schemeClr val="accent2"/>
          </a:solidFill>
          <a:ln w="28575">
            <a:solidFill>
              <a:schemeClr val="tx1"/>
            </a:solidFill>
            <a:miter lim="800000"/>
            <a:headEnd/>
            <a:tailEnd/>
          </a:ln>
        </p:spPr>
        <p:txBody>
          <a:bodyPr wrap="none" anchor="ctr"/>
          <a:lstStyle/>
          <a:p>
            <a:endParaRPr lang="uk-U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28600"/>
            <a:ext cx="8382000" cy="700088"/>
          </a:xfrm>
          <a:noFill/>
        </p:spPr>
        <p:txBody>
          <a:bodyPr anchor="ctr"/>
          <a:lstStyle/>
          <a:p>
            <a:r>
              <a:rPr lang="ru-RU" smtClean="0"/>
              <a:t>Методология проектирования СБИС ПЛ</a:t>
            </a:r>
            <a:endParaRPr lang="en-US" smtClean="0"/>
          </a:p>
        </p:txBody>
      </p:sp>
      <p:sp>
        <p:nvSpPr>
          <p:cNvPr id="15363" name="Rectangle 71"/>
          <p:cNvSpPr>
            <a:spLocks noChangeArrowheads="1"/>
          </p:cNvSpPr>
          <p:nvPr/>
        </p:nvSpPr>
        <p:spPr bwMode="auto">
          <a:xfrm>
            <a:off x="2273300" y="4557713"/>
            <a:ext cx="2828925" cy="1646237"/>
          </a:xfrm>
          <a:prstGeom prst="rect">
            <a:avLst/>
          </a:prstGeom>
          <a:solidFill>
            <a:schemeClr val="bg1"/>
          </a:solidFill>
          <a:ln w="28575">
            <a:solidFill>
              <a:schemeClr val="tx1"/>
            </a:solidFill>
            <a:miter lim="800000"/>
            <a:headEnd/>
            <a:tailEnd/>
          </a:ln>
        </p:spPr>
        <p:txBody>
          <a:bodyPr wrap="none" anchor="ctr"/>
          <a:lstStyle/>
          <a:p>
            <a:endParaRPr lang="uk-UA"/>
          </a:p>
        </p:txBody>
      </p:sp>
      <p:pic>
        <p:nvPicPr>
          <p:cNvPr id="15364" name="Picture 72" descr="signltp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4883150"/>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73"/>
          <p:cNvSpPr>
            <a:spLocks noChangeArrowheads="1"/>
          </p:cNvSpPr>
          <p:nvPr/>
        </p:nvSpPr>
        <p:spPr bwMode="auto">
          <a:xfrm>
            <a:off x="520700" y="1098550"/>
            <a:ext cx="2438400" cy="1371600"/>
          </a:xfrm>
          <a:prstGeom prst="ellipse">
            <a:avLst/>
          </a:prstGeom>
          <a:solidFill>
            <a:schemeClr val="bg1"/>
          </a:solidFill>
          <a:ln w="28575">
            <a:solidFill>
              <a:schemeClr val="tx2"/>
            </a:solidFill>
            <a:round/>
            <a:headEnd/>
            <a:tailEnd/>
          </a:ln>
        </p:spPr>
        <p:txBody>
          <a:bodyPr wrap="none" anchor="ctr"/>
          <a:lstStyle/>
          <a:p>
            <a:pPr>
              <a:buFontTx/>
              <a:buNone/>
            </a:pPr>
            <a:endParaRPr lang="ru-RU" sz="1800" b="0"/>
          </a:p>
        </p:txBody>
      </p:sp>
      <p:sp>
        <p:nvSpPr>
          <p:cNvPr id="15366" name="Line 74"/>
          <p:cNvSpPr>
            <a:spLocks noChangeShapeType="1"/>
          </p:cNvSpPr>
          <p:nvPr/>
        </p:nvSpPr>
        <p:spPr bwMode="auto">
          <a:xfrm flipH="1">
            <a:off x="962025" y="1706563"/>
            <a:ext cx="11160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67" name="Rectangle 75"/>
          <p:cNvSpPr>
            <a:spLocks noChangeArrowheads="1"/>
          </p:cNvSpPr>
          <p:nvPr/>
        </p:nvSpPr>
        <p:spPr bwMode="auto">
          <a:xfrm>
            <a:off x="2959100" y="1179513"/>
            <a:ext cx="48006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2000">
                <a:solidFill>
                  <a:schemeClr val="tx2"/>
                </a:solidFill>
              </a:rPr>
              <a:t>Временной анализ</a:t>
            </a:r>
            <a:endParaRPr lang="en-US" sz="2000">
              <a:solidFill>
                <a:schemeClr val="tx2"/>
              </a:solidFill>
            </a:endParaRPr>
          </a:p>
          <a:p>
            <a:pPr algn="l">
              <a:buFontTx/>
              <a:buNone/>
            </a:pPr>
            <a:r>
              <a:rPr lang="en-US" sz="2000">
                <a:solidFill>
                  <a:schemeClr val="accent2"/>
                </a:solidFill>
              </a:rPr>
              <a:t>(</a:t>
            </a:r>
            <a:r>
              <a:rPr lang="en-US" sz="2000" i="1">
                <a:solidFill>
                  <a:schemeClr val="accent2"/>
                </a:solidFill>
              </a:rPr>
              <a:t>Timing Analisis</a:t>
            </a:r>
            <a:r>
              <a:rPr lang="en-US" sz="2000">
                <a:solidFill>
                  <a:schemeClr val="accent2"/>
                </a:solidFill>
              </a:rPr>
              <a:t>)</a:t>
            </a:r>
          </a:p>
          <a:p>
            <a:pPr algn="l">
              <a:buFontTx/>
              <a:buNone/>
            </a:pPr>
            <a:r>
              <a:rPr lang="en-US" sz="1600" b="0">
                <a:solidFill>
                  <a:schemeClr val="tx2"/>
                </a:solidFill>
              </a:rPr>
              <a:t>  - </a:t>
            </a:r>
            <a:r>
              <a:rPr lang="ru-RU" sz="1600" b="0">
                <a:solidFill>
                  <a:schemeClr val="tx2"/>
                </a:solidFill>
              </a:rPr>
              <a:t>проверка соответствия созданной СБИС требованиям к быстродействию</a:t>
            </a:r>
            <a:endParaRPr lang="en-US" sz="1600" b="0">
              <a:solidFill>
                <a:schemeClr val="tx2"/>
              </a:solidFill>
            </a:endParaRPr>
          </a:p>
          <a:p>
            <a:pPr algn="l">
              <a:buFontTx/>
              <a:buNone/>
            </a:pPr>
            <a:r>
              <a:rPr lang="en-US" sz="1600" b="0">
                <a:solidFill>
                  <a:schemeClr val="tx2"/>
                </a:solidFill>
              </a:rPr>
              <a:t>  </a:t>
            </a:r>
          </a:p>
        </p:txBody>
      </p:sp>
      <p:sp>
        <p:nvSpPr>
          <p:cNvPr id="15368" name="Rectangle 76"/>
          <p:cNvSpPr>
            <a:spLocks noChangeArrowheads="1"/>
          </p:cNvSpPr>
          <p:nvPr/>
        </p:nvSpPr>
        <p:spPr bwMode="auto">
          <a:xfrm>
            <a:off x="3709988" y="3014663"/>
            <a:ext cx="51054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800">
                <a:solidFill>
                  <a:schemeClr val="accent1"/>
                </a:solidFill>
              </a:rPr>
              <a:t>Моделирование на вентильном уровне</a:t>
            </a:r>
            <a:endParaRPr lang="en-US" sz="1800">
              <a:solidFill>
                <a:schemeClr val="accent1"/>
              </a:solidFill>
            </a:endParaRPr>
          </a:p>
          <a:p>
            <a:pPr algn="l">
              <a:buFontTx/>
              <a:buNone/>
            </a:pPr>
            <a:r>
              <a:rPr lang="en-US" sz="1800">
                <a:solidFill>
                  <a:schemeClr val="accent1"/>
                </a:solidFill>
              </a:rPr>
              <a:t>(</a:t>
            </a:r>
            <a:r>
              <a:rPr lang="en-US" sz="1800" i="1">
                <a:solidFill>
                  <a:schemeClr val="accent2"/>
                </a:solidFill>
              </a:rPr>
              <a:t>Simulation</a:t>
            </a:r>
            <a:r>
              <a:rPr lang="en-US" sz="1800">
                <a:solidFill>
                  <a:schemeClr val="accent1"/>
                </a:solidFill>
              </a:rPr>
              <a:t>)</a:t>
            </a:r>
          </a:p>
          <a:p>
            <a:pPr algn="l">
              <a:buFontTx/>
              <a:buNone/>
            </a:pPr>
            <a:r>
              <a:rPr lang="en-US" sz="1600" b="0">
                <a:solidFill>
                  <a:schemeClr val="accent1"/>
                </a:solidFill>
              </a:rPr>
              <a:t>  -</a:t>
            </a:r>
            <a:r>
              <a:rPr lang="en-US" sz="1600">
                <a:solidFill>
                  <a:schemeClr val="accent1"/>
                </a:solidFill>
              </a:rPr>
              <a:t> </a:t>
            </a:r>
            <a:r>
              <a:rPr lang="ru-RU" sz="1600" b="0">
                <a:solidFill>
                  <a:schemeClr val="accent1"/>
                </a:solidFill>
              </a:rPr>
              <a:t>Временное моделирование</a:t>
            </a:r>
            <a:endParaRPr lang="en-US" sz="1600" b="0">
              <a:solidFill>
                <a:schemeClr val="accent1"/>
              </a:solidFill>
            </a:endParaRPr>
          </a:p>
          <a:p>
            <a:pPr algn="l">
              <a:buFontTx/>
              <a:buNone/>
            </a:pPr>
            <a:r>
              <a:rPr lang="en-US" sz="1600" b="0">
                <a:solidFill>
                  <a:schemeClr val="accent1"/>
                </a:solidFill>
              </a:rPr>
              <a:t>  - </a:t>
            </a:r>
            <a:r>
              <a:rPr lang="ru-RU" sz="1600" b="0">
                <a:solidFill>
                  <a:schemeClr val="accent1"/>
                </a:solidFill>
              </a:rPr>
              <a:t>проверка правильности функционирования проекта после этапов синтеза, разводки и размещения</a:t>
            </a:r>
            <a:endParaRPr lang="en-US" sz="1600" b="0">
              <a:solidFill>
                <a:schemeClr val="accent1"/>
              </a:solidFill>
            </a:endParaRPr>
          </a:p>
          <a:p>
            <a:pPr algn="l">
              <a:buFontTx/>
              <a:buNone/>
            </a:pPr>
            <a:r>
              <a:rPr lang="en-US" sz="1600" b="0">
                <a:solidFill>
                  <a:schemeClr val="accent1"/>
                </a:solidFill>
              </a:rPr>
              <a:t>  </a:t>
            </a:r>
          </a:p>
        </p:txBody>
      </p:sp>
      <p:sp>
        <p:nvSpPr>
          <p:cNvPr id="15369" name="AutoShape 77"/>
          <p:cNvSpPr>
            <a:spLocks noChangeArrowheads="1"/>
          </p:cNvSpPr>
          <p:nvPr/>
        </p:nvSpPr>
        <p:spPr bwMode="auto">
          <a:xfrm rot="-1800000">
            <a:off x="3190875" y="3979863"/>
            <a:ext cx="228600" cy="457200"/>
          </a:xfrm>
          <a:prstGeom prst="downArrow">
            <a:avLst>
              <a:gd name="adj1" fmla="val 50000"/>
              <a:gd name="adj2" fmla="val 71426"/>
            </a:avLst>
          </a:prstGeom>
          <a:solidFill>
            <a:schemeClr val="accent1"/>
          </a:solidFill>
          <a:ln w="38100">
            <a:solidFill>
              <a:schemeClr val="accent1"/>
            </a:solidFill>
            <a:miter lim="800000"/>
            <a:headEnd/>
            <a:tailEnd/>
          </a:ln>
        </p:spPr>
        <p:txBody>
          <a:bodyPr anchor="ctr">
            <a:spAutoFit/>
          </a:bodyPr>
          <a:lstStyle/>
          <a:p>
            <a:endParaRPr lang="uk-UA"/>
          </a:p>
        </p:txBody>
      </p:sp>
      <p:grpSp>
        <p:nvGrpSpPr>
          <p:cNvPr id="15370" name="Group 78"/>
          <p:cNvGrpSpPr>
            <a:grpSpLocks/>
          </p:cNvGrpSpPr>
          <p:nvPr/>
        </p:nvGrpSpPr>
        <p:grpSpPr bwMode="auto">
          <a:xfrm>
            <a:off x="1739900" y="3121025"/>
            <a:ext cx="1905000" cy="762000"/>
            <a:chOff x="1632" y="1488"/>
            <a:chExt cx="1296" cy="480"/>
          </a:xfrm>
        </p:grpSpPr>
        <p:sp>
          <p:nvSpPr>
            <p:cNvPr id="15446" name="Rectangle 79"/>
            <p:cNvSpPr>
              <a:spLocks noChangeArrowheads="1"/>
            </p:cNvSpPr>
            <p:nvPr/>
          </p:nvSpPr>
          <p:spPr bwMode="auto">
            <a:xfrm>
              <a:off x="1632" y="1488"/>
              <a:ext cx="1296" cy="480"/>
            </a:xfrm>
            <a:prstGeom prst="rect">
              <a:avLst/>
            </a:prstGeom>
            <a:solidFill>
              <a:schemeClr val="bg1"/>
            </a:solidFill>
            <a:ln w="28575">
              <a:solidFill>
                <a:schemeClr val="accent1"/>
              </a:solidFill>
              <a:miter lim="800000"/>
              <a:headEnd/>
              <a:tailEnd/>
            </a:ln>
          </p:spPr>
          <p:txBody>
            <a:bodyPr wrap="none" lIns="0" rIns="0" anchor="ctr"/>
            <a:lstStyle/>
            <a:p>
              <a:pPr>
                <a:buFontTx/>
                <a:buNone/>
              </a:pPr>
              <a:endParaRPr lang="ru-RU" sz="2400" b="0"/>
            </a:p>
          </p:txBody>
        </p:sp>
        <p:grpSp>
          <p:nvGrpSpPr>
            <p:cNvPr id="15447" name="Group 80"/>
            <p:cNvGrpSpPr>
              <a:grpSpLocks/>
            </p:cNvGrpSpPr>
            <p:nvPr/>
          </p:nvGrpSpPr>
          <p:grpSpPr bwMode="auto">
            <a:xfrm>
              <a:off x="1680" y="1584"/>
              <a:ext cx="1172" cy="315"/>
              <a:chOff x="1324" y="1856"/>
              <a:chExt cx="3089" cy="523"/>
            </a:xfrm>
          </p:grpSpPr>
          <p:sp>
            <p:nvSpPr>
              <p:cNvPr id="15448" name="Line 81"/>
              <p:cNvSpPr>
                <a:spLocks noChangeShapeType="1"/>
              </p:cNvSpPr>
              <p:nvPr/>
            </p:nvSpPr>
            <p:spPr bwMode="auto">
              <a:xfrm flipV="1">
                <a:off x="1333" y="1998"/>
                <a:ext cx="38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49" name="Line 82"/>
              <p:cNvSpPr>
                <a:spLocks noChangeShapeType="1"/>
              </p:cNvSpPr>
              <p:nvPr/>
            </p:nvSpPr>
            <p:spPr bwMode="auto">
              <a:xfrm flipV="1">
                <a:off x="1717" y="1856"/>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0" name="Line 83"/>
              <p:cNvSpPr>
                <a:spLocks noChangeShapeType="1"/>
              </p:cNvSpPr>
              <p:nvPr/>
            </p:nvSpPr>
            <p:spPr bwMode="auto">
              <a:xfrm flipV="1">
                <a:off x="1717"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1" name="Line 84"/>
              <p:cNvSpPr>
                <a:spLocks noChangeShapeType="1"/>
              </p:cNvSpPr>
              <p:nvPr/>
            </p:nvSpPr>
            <p:spPr bwMode="auto">
              <a:xfrm flipV="1">
                <a:off x="2103"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2" name="Line 85"/>
              <p:cNvSpPr>
                <a:spLocks noChangeShapeType="1"/>
              </p:cNvSpPr>
              <p:nvPr/>
            </p:nvSpPr>
            <p:spPr bwMode="auto">
              <a:xfrm flipV="1">
                <a:off x="2103" y="1998"/>
                <a:ext cx="38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3" name="Line 86"/>
              <p:cNvSpPr>
                <a:spLocks noChangeShapeType="1"/>
              </p:cNvSpPr>
              <p:nvPr/>
            </p:nvSpPr>
            <p:spPr bwMode="auto">
              <a:xfrm flipV="1">
                <a:off x="2487" y="1856"/>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4" name="Line 87"/>
              <p:cNvSpPr>
                <a:spLocks noChangeShapeType="1"/>
              </p:cNvSpPr>
              <p:nvPr/>
            </p:nvSpPr>
            <p:spPr bwMode="auto">
              <a:xfrm flipV="1">
                <a:off x="2487"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5" name="Line 88"/>
              <p:cNvSpPr>
                <a:spLocks noChangeShapeType="1"/>
              </p:cNvSpPr>
              <p:nvPr/>
            </p:nvSpPr>
            <p:spPr bwMode="auto">
              <a:xfrm flipV="1">
                <a:off x="2873"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6" name="Line 89"/>
              <p:cNvSpPr>
                <a:spLocks noChangeShapeType="1"/>
              </p:cNvSpPr>
              <p:nvPr/>
            </p:nvSpPr>
            <p:spPr bwMode="auto">
              <a:xfrm flipV="1">
                <a:off x="2873" y="1998"/>
                <a:ext cx="38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7" name="Line 90"/>
              <p:cNvSpPr>
                <a:spLocks noChangeShapeType="1"/>
              </p:cNvSpPr>
              <p:nvPr/>
            </p:nvSpPr>
            <p:spPr bwMode="auto">
              <a:xfrm flipV="1">
                <a:off x="3257" y="1856"/>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8" name="Line 91"/>
              <p:cNvSpPr>
                <a:spLocks noChangeShapeType="1"/>
              </p:cNvSpPr>
              <p:nvPr/>
            </p:nvSpPr>
            <p:spPr bwMode="auto">
              <a:xfrm flipV="1">
                <a:off x="3257"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59" name="Line 92"/>
              <p:cNvSpPr>
                <a:spLocks noChangeShapeType="1"/>
              </p:cNvSpPr>
              <p:nvPr/>
            </p:nvSpPr>
            <p:spPr bwMode="auto">
              <a:xfrm flipV="1">
                <a:off x="3643"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0" name="Line 93"/>
              <p:cNvSpPr>
                <a:spLocks noChangeShapeType="1"/>
              </p:cNvSpPr>
              <p:nvPr/>
            </p:nvSpPr>
            <p:spPr bwMode="auto">
              <a:xfrm flipV="1">
                <a:off x="3643" y="1998"/>
                <a:ext cx="385"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1" name="Line 94"/>
              <p:cNvSpPr>
                <a:spLocks noChangeShapeType="1"/>
              </p:cNvSpPr>
              <p:nvPr/>
            </p:nvSpPr>
            <p:spPr bwMode="auto">
              <a:xfrm flipV="1">
                <a:off x="4028" y="1856"/>
                <a:ext cx="385"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2" name="Line 95"/>
              <p:cNvSpPr>
                <a:spLocks noChangeShapeType="1"/>
              </p:cNvSpPr>
              <p:nvPr/>
            </p:nvSpPr>
            <p:spPr bwMode="auto">
              <a:xfrm flipV="1">
                <a:off x="4028" y="1856"/>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15463" name="Group 96"/>
              <p:cNvGrpSpPr>
                <a:grpSpLocks/>
              </p:cNvGrpSpPr>
              <p:nvPr/>
            </p:nvGrpSpPr>
            <p:grpSpPr bwMode="auto">
              <a:xfrm>
                <a:off x="1324" y="2237"/>
                <a:ext cx="3089" cy="142"/>
                <a:chOff x="1158" y="3231"/>
                <a:chExt cx="3089" cy="142"/>
              </a:xfrm>
            </p:grpSpPr>
            <p:sp>
              <p:nvSpPr>
                <p:cNvPr id="15464" name="Line 97"/>
                <p:cNvSpPr>
                  <a:spLocks noChangeShapeType="1"/>
                </p:cNvSpPr>
                <p:nvPr/>
              </p:nvSpPr>
              <p:spPr bwMode="auto">
                <a:xfrm flipV="1">
                  <a:off x="1389" y="3373"/>
                  <a:ext cx="360"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5" name="Line 98"/>
                <p:cNvSpPr>
                  <a:spLocks noChangeShapeType="1"/>
                </p:cNvSpPr>
                <p:nvPr/>
              </p:nvSpPr>
              <p:spPr bwMode="auto">
                <a:xfrm flipV="1">
                  <a:off x="1749" y="3231"/>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6" name="Line 99"/>
                <p:cNvSpPr>
                  <a:spLocks noChangeShapeType="1"/>
                </p:cNvSpPr>
                <p:nvPr/>
              </p:nvSpPr>
              <p:spPr bwMode="auto">
                <a:xfrm flipV="1">
                  <a:off x="1749"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7" name="Line 100"/>
                <p:cNvSpPr>
                  <a:spLocks noChangeShapeType="1"/>
                </p:cNvSpPr>
                <p:nvPr/>
              </p:nvSpPr>
              <p:spPr bwMode="auto">
                <a:xfrm flipV="1">
                  <a:off x="2135"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8" name="Line 101"/>
                <p:cNvSpPr>
                  <a:spLocks noChangeShapeType="1"/>
                </p:cNvSpPr>
                <p:nvPr/>
              </p:nvSpPr>
              <p:spPr bwMode="auto">
                <a:xfrm flipV="1">
                  <a:off x="2135" y="3373"/>
                  <a:ext cx="38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69" name="Line 102"/>
                <p:cNvSpPr>
                  <a:spLocks noChangeShapeType="1"/>
                </p:cNvSpPr>
                <p:nvPr/>
              </p:nvSpPr>
              <p:spPr bwMode="auto">
                <a:xfrm flipV="1">
                  <a:off x="2519" y="3231"/>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0" name="Line 103"/>
                <p:cNvSpPr>
                  <a:spLocks noChangeShapeType="1"/>
                </p:cNvSpPr>
                <p:nvPr/>
              </p:nvSpPr>
              <p:spPr bwMode="auto">
                <a:xfrm flipV="1">
                  <a:off x="2519"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1" name="Line 104"/>
                <p:cNvSpPr>
                  <a:spLocks noChangeShapeType="1"/>
                </p:cNvSpPr>
                <p:nvPr/>
              </p:nvSpPr>
              <p:spPr bwMode="auto">
                <a:xfrm flipV="1">
                  <a:off x="2905"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2" name="Line 105"/>
                <p:cNvSpPr>
                  <a:spLocks noChangeShapeType="1"/>
                </p:cNvSpPr>
                <p:nvPr/>
              </p:nvSpPr>
              <p:spPr bwMode="auto">
                <a:xfrm flipV="1">
                  <a:off x="2905" y="3373"/>
                  <a:ext cx="38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3" name="Line 106"/>
                <p:cNvSpPr>
                  <a:spLocks noChangeShapeType="1"/>
                </p:cNvSpPr>
                <p:nvPr/>
              </p:nvSpPr>
              <p:spPr bwMode="auto">
                <a:xfrm flipV="1">
                  <a:off x="3289" y="3231"/>
                  <a:ext cx="386"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4" name="Line 107"/>
                <p:cNvSpPr>
                  <a:spLocks noChangeShapeType="1"/>
                </p:cNvSpPr>
                <p:nvPr/>
              </p:nvSpPr>
              <p:spPr bwMode="auto">
                <a:xfrm flipV="1">
                  <a:off x="3289"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5" name="Line 108"/>
                <p:cNvSpPr>
                  <a:spLocks noChangeShapeType="1"/>
                </p:cNvSpPr>
                <p:nvPr/>
              </p:nvSpPr>
              <p:spPr bwMode="auto">
                <a:xfrm flipV="1">
                  <a:off x="3675"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6" name="Line 109"/>
                <p:cNvSpPr>
                  <a:spLocks noChangeShapeType="1"/>
                </p:cNvSpPr>
                <p:nvPr/>
              </p:nvSpPr>
              <p:spPr bwMode="auto">
                <a:xfrm flipV="1">
                  <a:off x="3675" y="3373"/>
                  <a:ext cx="385"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7" name="Line 110"/>
                <p:cNvSpPr>
                  <a:spLocks noChangeShapeType="1"/>
                </p:cNvSpPr>
                <p:nvPr/>
              </p:nvSpPr>
              <p:spPr bwMode="auto">
                <a:xfrm flipV="1">
                  <a:off x="4060" y="3231"/>
                  <a:ext cx="187"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8" name="Line 111"/>
                <p:cNvSpPr>
                  <a:spLocks noChangeShapeType="1"/>
                </p:cNvSpPr>
                <p:nvPr/>
              </p:nvSpPr>
              <p:spPr bwMode="auto">
                <a:xfrm flipV="1">
                  <a:off x="4060"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79" name="Line 112"/>
                <p:cNvSpPr>
                  <a:spLocks noChangeShapeType="1"/>
                </p:cNvSpPr>
                <p:nvPr/>
              </p:nvSpPr>
              <p:spPr bwMode="auto">
                <a:xfrm flipV="1">
                  <a:off x="1158" y="3231"/>
                  <a:ext cx="224"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80" name="Line 113"/>
                <p:cNvSpPr>
                  <a:spLocks noChangeShapeType="1"/>
                </p:cNvSpPr>
                <p:nvPr/>
              </p:nvSpPr>
              <p:spPr bwMode="auto">
                <a:xfrm flipV="1">
                  <a:off x="1382"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81" name="Line 114"/>
                <p:cNvSpPr>
                  <a:spLocks noChangeShapeType="1"/>
                </p:cNvSpPr>
                <p:nvPr/>
              </p:nvSpPr>
              <p:spPr bwMode="auto">
                <a:xfrm flipV="1">
                  <a:off x="1388" y="3373"/>
                  <a:ext cx="360" cy="0"/>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82" name="Line 115"/>
                <p:cNvSpPr>
                  <a:spLocks noChangeShapeType="1"/>
                </p:cNvSpPr>
                <p:nvPr/>
              </p:nvSpPr>
              <p:spPr bwMode="auto">
                <a:xfrm flipV="1">
                  <a:off x="1750" y="3231"/>
                  <a:ext cx="0" cy="142"/>
                </a:xfrm>
                <a:prstGeom prst="line">
                  <a:avLst/>
                </a:prstGeom>
                <a:noFill/>
                <a:ln w="28575">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grpSp>
      </p:grpSp>
      <p:grpSp>
        <p:nvGrpSpPr>
          <p:cNvPr id="15371" name="Group 116"/>
          <p:cNvGrpSpPr>
            <a:grpSpLocks/>
          </p:cNvGrpSpPr>
          <p:nvPr/>
        </p:nvGrpSpPr>
        <p:grpSpPr bwMode="auto">
          <a:xfrm>
            <a:off x="3490913" y="4664075"/>
            <a:ext cx="1524000" cy="990600"/>
            <a:chOff x="3456" y="1488"/>
            <a:chExt cx="672" cy="336"/>
          </a:xfrm>
        </p:grpSpPr>
        <p:grpSp>
          <p:nvGrpSpPr>
            <p:cNvPr id="15392" name="Group 117"/>
            <p:cNvGrpSpPr>
              <a:grpSpLocks/>
            </p:cNvGrpSpPr>
            <p:nvPr/>
          </p:nvGrpSpPr>
          <p:grpSpPr bwMode="auto">
            <a:xfrm>
              <a:off x="3456" y="1488"/>
              <a:ext cx="576" cy="240"/>
              <a:chOff x="2304" y="2976"/>
              <a:chExt cx="576" cy="240"/>
            </a:xfrm>
          </p:grpSpPr>
          <p:grpSp>
            <p:nvGrpSpPr>
              <p:cNvPr id="15420" name="Group 118"/>
              <p:cNvGrpSpPr>
                <a:grpSpLocks/>
              </p:cNvGrpSpPr>
              <p:nvPr/>
            </p:nvGrpSpPr>
            <p:grpSpPr bwMode="auto">
              <a:xfrm>
                <a:off x="2304" y="2976"/>
                <a:ext cx="576" cy="240"/>
                <a:chOff x="2304" y="2976"/>
                <a:chExt cx="576" cy="240"/>
              </a:xfrm>
            </p:grpSpPr>
            <p:sp>
              <p:nvSpPr>
                <p:cNvPr id="15429" name="Rectangle 119"/>
                <p:cNvSpPr>
                  <a:spLocks noChangeArrowheads="1"/>
                </p:cNvSpPr>
                <p:nvPr/>
              </p:nvSpPr>
              <p:spPr bwMode="auto">
                <a:xfrm>
                  <a:off x="2304" y="3168"/>
                  <a:ext cx="384" cy="48"/>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0" name="Rectangle 120"/>
                <p:cNvSpPr>
                  <a:spLocks noChangeArrowheads="1"/>
                </p:cNvSpPr>
                <p:nvPr/>
              </p:nvSpPr>
              <p:spPr bwMode="auto">
                <a:xfrm>
                  <a:off x="2784" y="3168"/>
                  <a:ext cx="96" cy="48"/>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1" name="Rectangle 121"/>
                <p:cNvSpPr>
                  <a:spLocks noChangeArrowheads="1"/>
                </p:cNvSpPr>
                <p:nvPr/>
              </p:nvSpPr>
              <p:spPr bwMode="auto">
                <a:xfrm>
                  <a:off x="2304" y="2976"/>
                  <a:ext cx="576" cy="192"/>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2" name="Oval 122"/>
                <p:cNvSpPr>
                  <a:spLocks noChangeArrowheads="1"/>
                </p:cNvSpPr>
                <p:nvPr/>
              </p:nvSpPr>
              <p:spPr bwMode="auto">
                <a:xfrm>
                  <a:off x="2817" y="2991"/>
                  <a:ext cx="48" cy="48"/>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15433" name="Rectangle 123"/>
                <p:cNvSpPr>
                  <a:spLocks noChangeArrowheads="1"/>
                </p:cNvSpPr>
                <p:nvPr/>
              </p:nvSpPr>
              <p:spPr bwMode="auto">
                <a:xfrm>
                  <a:off x="2345"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4" name="Rectangle 124"/>
                <p:cNvSpPr>
                  <a:spLocks noChangeArrowheads="1"/>
                </p:cNvSpPr>
                <p:nvPr/>
              </p:nvSpPr>
              <p:spPr bwMode="auto">
                <a:xfrm>
                  <a:off x="2427"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5" name="Rectangle 125"/>
                <p:cNvSpPr>
                  <a:spLocks noChangeArrowheads="1"/>
                </p:cNvSpPr>
                <p:nvPr/>
              </p:nvSpPr>
              <p:spPr bwMode="auto">
                <a:xfrm>
                  <a:off x="2468"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6" name="Rectangle 126"/>
                <p:cNvSpPr>
                  <a:spLocks noChangeArrowheads="1"/>
                </p:cNvSpPr>
                <p:nvPr/>
              </p:nvSpPr>
              <p:spPr bwMode="auto">
                <a:xfrm>
                  <a:off x="2509"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7" name="Rectangle 127"/>
                <p:cNvSpPr>
                  <a:spLocks noChangeArrowheads="1"/>
                </p:cNvSpPr>
                <p:nvPr/>
              </p:nvSpPr>
              <p:spPr bwMode="auto">
                <a:xfrm>
                  <a:off x="2550"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8" name="Rectangle 128"/>
                <p:cNvSpPr>
                  <a:spLocks noChangeArrowheads="1"/>
                </p:cNvSpPr>
                <p:nvPr/>
              </p:nvSpPr>
              <p:spPr bwMode="auto">
                <a:xfrm>
                  <a:off x="2592"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39" name="Rectangle 129"/>
                <p:cNvSpPr>
                  <a:spLocks noChangeArrowheads="1"/>
                </p:cNvSpPr>
                <p:nvPr/>
              </p:nvSpPr>
              <p:spPr bwMode="auto">
                <a:xfrm>
                  <a:off x="2386"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0" name="Rectangle 130"/>
                <p:cNvSpPr>
                  <a:spLocks noChangeArrowheads="1"/>
                </p:cNvSpPr>
                <p:nvPr/>
              </p:nvSpPr>
              <p:spPr bwMode="auto">
                <a:xfrm>
                  <a:off x="2304"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1" name="Rectangle 131"/>
                <p:cNvSpPr>
                  <a:spLocks noChangeArrowheads="1"/>
                </p:cNvSpPr>
                <p:nvPr/>
              </p:nvSpPr>
              <p:spPr bwMode="auto">
                <a:xfrm>
                  <a:off x="2640"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2" name="Rectangle 132"/>
                <p:cNvSpPr>
                  <a:spLocks noChangeArrowheads="1"/>
                </p:cNvSpPr>
                <p:nvPr/>
              </p:nvSpPr>
              <p:spPr bwMode="auto">
                <a:xfrm>
                  <a:off x="2352"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3" name="Rectangle 133"/>
                <p:cNvSpPr>
                  <a:spLocks noChangeArrowheads="1"/>
                </p:cNvSpPr>
                <p:nvPr/>
              </p:nvSpPr>
              <p:spPr bwMode="auto">
                <a:xfrm>
                  <a:off x="2418"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4" name="Rectangle 134"/>
                <p:cNvSpPr>
                  <a:spLocks noChangeArrowheads="1"/>
                </p:cNvSpPr>
                <p:nvPr/>
              </p:nvSpPr>
              <p:spPr bwMode="auto">
                <a:xfrm>
                  <a:off x="2526"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45" name="Rectangle 135"/>
                <p:cNvSpPr>
                  <a:spLocks noChangeArrowheads="1"/>
                </p:cNvSpPr>
                <p:nvPr/>
              </p:nvSpPr>
              <p:spPr bwMode="auto">
                <a:xfrm>
                  <a:off x="2592"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grpSp>
          <p:sp>
            <p:nvSpPr>
              <p:cNvPr id="15421" name="Line 136"/>
              <p:cNvSpPr>
                <a:spLocks noChangeShapeType="1"/>
              </p:cNvSpPr>
              <p:nvPr/>
            </p:nvSpPr>
            <p:spPr bwMode="auto">
              <a:xfrm>
                <a:off x="2304" y="2976"/>
                <a:ext cx="57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2" name="Line 137"/>
              <p:cNvSpPr>
                <a:spLocks noChangeShapeType="1"/>
              </p:cNvSpPr>
              <p:nvPr/>
            </p:nvSpPr>
            <p:spPr bwMode="auto">
              <a:xfrm>
                <a:off x="2304" y="2976"/>
                <a:ext cx="0" cy="24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3" name="Line 138"/>
              <p:cNvSpPr>
                <a:spLocks noChangeShapeType="1"/>
              </p:cNvSpPr>
              <p:nvPr/>
            </p:nvSpPr>
            <p:spPr bwMode="auto">
              <a:xfrm>
                <a:off x="2304" y="3216"/>
                <a:ext cx="384"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4" name="Line 139"/>
              <p:cNvSpPr>
                <a:spLocks noChangeShapeType="1"/>
              </p:cNvSpPr>
              <p:nvPr/>
            </p:nvSpPr>
            <p:spPr bwMode="auto">
              <a:xfrm>
                <a:off x="2880" y="2976"/>
                <a:ext cx="0" cy="24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5" name="Line 140"/>
              <p:cNvSpPr>
                <a:spLocks noChangeShapeType="1"/>
              </p:cNvSpPr>
              <p:nvPr/>
            </p:nvSpPr>
            <p:spPr bwMode="auto">
              <a:xfrm>
                <a:off x="2784" y="3216"/>
                <a:ext cx="9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6" name="Line 141"/>
              <p:cNvSpPr>
                <a:spLocks noChangeShapeType="1"/>
              </p:cNvSpPr>
              <p:nvPr/>
            </p:nvSpPr>
            <p:spPr bwMode="auto">
              <a:xfrm flipV="1">
                <a:off x="2688" y="3168"/>
                <a:ext cx="0" cy="48"/>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7" name="Line 142"/>
              <p:cNvSpPr>
                <a:spLocks noChangeShapeType="1"/>
              </p:cNvSpPr>
              <p:nvPr/>
            </p:nvSpPr>
            <p:spPr bwMode="auto">
              <a:xfrm>
                <a:off x="2688" y="3168"/>
                <a:ext cx="9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28" name="Line 143"/>
              <p:cNvSpPr>
                <a:spLocks noChangeShapeType="1"/>
              </p:cNvSpPr>
              <p:nvPr/>
            </p:nvSpPr>
            <p:spPr bwMode="auto">
              <a:xfrm flipV="1">
                <a:off x="2784" y="3168"/>
                <a:ext cx="0" cy="48"/>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grpSp>
          <p:nvGrpSpPr>
            <p:cNvPr id="15393" name="Group 144"/>
            <p:cNvGrpSpPr>
              <a:grpSpLocks/>
            </p:cNvGrpSpPr>
            <p:nvPr/>
          </p:nvGrpSpPr>
          <p:grpSpPr bwMode="auto">
            <a:xfrm>
              <a:off x="3552" y="1584"/>
              <a:ext cx="576" cy="240"/>
              <a:chOff x="2304" y="2976"/>
              <a:chExt cx="576" cy="240"/>
            </a:xfrm>
          </p:grpSpPr>
          <p:grpSp>
            <p:nvGrpSpPr>
              <p:cNvPr id="15394" name="Group 145"/>
              <p:cNvGrpSpPr>
                <a:grpSpLocks/>
              </p:cNvGrpSpPr>
              <p:nvPr/>
            </p:nvGrpSpPr>
            <p:grpSpPr bwMode="auto">
              <a:xfrm>
                <a:off x="2304" y="2976"/>
                <a:ext cx="576" cy="240"/>
                <a:chOff x="2304" y="2976"/>
                <a:chExt cx="576" cy="240"/>
              </a:xfrm>
            </p:grpSpPr>
            <p:sp>
              <p:nvSpPr>
                <p:cNvPr id="15403" name="Rectangle 146"/>
                <p:cNvSpPr>
                  <a:spLocks noChangeArrowheads="1"/>
                </p:cNvSpPr>
                <p:nvPr/>
              </p:nvSpPr>
              <p:spPr bwMode="auto">
                <a:xfrm>
                  <a:off x="2304" y="3168"/>
                  <a:ext cx="384" cy="48"/>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04" name="Rectangle 147"/>
                <p:cNvSpPr>
                  <a:spLocks noChangeArrowheads="1"/>
                </p:cNvSpPr>
                <p:nvPr/>
              </p:nvSpPr>
              <p:spPr bwMode="auto">
                <a:xfrm>
                  <a:off x="2784" y="3168"/>
                  <a:ext cx="96" cy="48"/>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05" name="Rectangle 148"/>
                <p:cNvSpPr>
                  <a:spLocks noChangeArrowheads="1"/>
                </p:cNvSpPr>
                <p:nvPr/>
              </p:nvSpPr>
              <p:spPr bwMode="auto">
                <a:xfrm>
                  <a:off x="2304" y="2976"/>
                  <a:ext cx="576" cy="192"/>
                </a:xfrm>
                <a:prstGeom prst="rect">
                  <a:avLst/>
                </a:prstGeom>
                <a:solidFill>
                  <a:srgbClr val="33CC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06" name="Oval 149"/>
                <p:cNvSpPr>
                  <a:spLocks noChangeArrowheads="1"/>
                </p:cNvSpPr>
                <p:nvPr/>
              </p:nvSpPr>
              <p:spPr bwMode="auto">
                <a:xfrm>
                  <a:off x="2817" y="2991"/>
                  <a:ext cx="48" cy="48"/>
                </a:xfrm>
                <a:prstGeom prst="ellipse">
                  <a:avLst/>
                </a:prstGeom>
                <a:solidFill>
                  <a:schemeClr val="tx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endParaRPr lang="uk-UA"/>
                </a:p>
              </p:txBody>
            </p:sp>
            <p:sp>
              <p:nvSpPr>
                <p:cNvPr id="15407" name="Rectangle 150"/>
                <p:cNvSpPr>
                  <a:spLocks noChangeArrowheads="1"/>
                </p:cNvSpPr>
                <p:nvPr/>
              </p:nvSpPr>
              <p:spPr bwMode="auto">
                <a:xfrm>
                  <a:off x="2345"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08" name="Rectangle 151"/>
                <p:cNvSpPr>
                  <a:spLocks noChangeArrowheads="1"/>
                </p:cNvSpPr>
                <p:nvPr/>
              </p:nvSpPr>
              <p:spPr bwMode="auto">
                <a:xfrm>
                  <a:off x="2427"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09" name="Rectangle 152"/>
                <p:cNvSpPr>
                  <a:spLocks noChangeArrowheads="1"/>
                </p:cNvSpPr>
                <p:nvPr/>
              </p:nvSpPr>
              <p:spPr bwMode="auto">
                <a:xfrm>
                  <a:off x="2468"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0" name="Rectangle 153"/>
                <p:cNvSpPr>
                  <a:spLocks noChangeArrowheads="1"/>
                </p:cNvSpPr>
                <p:nvPr/>
              </p:nvSpPr>
              <p:spPr bwMode="auto">
                <a:xfrm>
                  <a:off x="2509"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1" name="Rectangle 154"/>
                <p:cNvSpPr>
                  <a:spLocks noChangeArrowheads="1"/>
                </p:cNvSpPr>
                <p:nvPr/>
              </p:nvSpPr>
              <p:spPr bwMode="auto">
                <a:xfrm>
                  <a:off x="2550"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2" name="Rectangle 155"/>
                <p:cNvSpPr>
                  <a:spLocks noChangeArrowheads="1"/>
                </p:cNvSpPr>
                <p:nvPr/>
              </p:nvSpPr>
              <p:spPr bwMode="auto">
                <a:xfrm>
                  <a:off x="2592"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3" name="Rectangle 156"/>
                <p:cNvSpPr>
                  <a:spLocks noChangeArrowheads="1"/>
                </p:cNvSpPr>
                <p:nvPr/>
              </p:nvSpPr>
              <p:spPr bwMode="auto">
                <a:xfrm>
                  <a:off x="2386"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4" name="Rectangle 157"/>
                <p:cNvSpPr>
                  <a:spLocks noChangeArrowheads="1"/>
                </p:cNvSpPr>
                <p:nvPr/>
              </p:nvSpPr>
              <p:spPr bwMode="auto">
                <a:xfrm>
                  <a:off x="2304"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5" name="Rectangle 158"/>
                <p:cNvSpPr>
                  <a:spLocks noChangeArrowheads="1"/>
                </p:cNvSpPr>
                <p:nvPr/>
              </p:nvSpPr>
              <p:spPr bwMode="auto">
                <a:xfrm>
                  <a:off x="2640" y="3168"/>
                  <a:ext cx="17" cy="47"/>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6" name="Rectangle 159"/>
                <p:cNvSpPr>
                  <a:spLocks noChangeArrowheads="1"/>
                </p:cNvSpPr>
                <p:nvPr/>
              </p:nvSpPr>
              <p:spPr bwMode="auto">
                <a:xfrm>
                  <a:off x="2352"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7" name="Rectangle 160"/>
                <p:cNvSpPr>
                  <a:spLocks noChangeArrowheads="1"/>
                </p:cNvSpPr>
                <p:nvPr/>
              </p:nvSpPr>
              <p:spPr bwMode="auto">
                <a:xfrm>
                  <a:off x="2418"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8" name="Rectangle 161"/>
                <p:cNvSpPr>
                  <a:spLocks noChangeArrowheads="1"/>
                </p:cNvSpPr>
                <p:nvPr/>
              </p:nvSpPr>
              <p:spPr bwMode="auto">
                <a:xfrm>
                  <a:off x="2526"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sp>
              <p:nvSpPr>
                <p:cNvPr id="15419" name="Rectangle 162"/>
                <p:cNvSpPr>
                  <a:spLocks noChangeArrowheads="1"/>
                </p:cNvSpPr>
                <p:nvPr/>
              </p:nvSpPr>
              <p:spPr bwMode="auto">
                <a:xfrm>
                  <a:off x="2592" y="3024"/>
                  <a:ext cx="48" cy="96"/>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uk-UA"/>
                </a:p>
              </p:txBody>
            </p:sp>
          </p:grpSp>
          <p:sp>
            <p:nvSpPr>
              <p:cNvPr id="15395" name="Line 163"/>
              <p:cNvSpPr>
                <a:spLocks noChangeShapeType="1"/>
              </p:cNvSpPr>
              <p:nvPr/>
            </p:nvSpPr>
            <p:spPr bwMode="auto">
              <a:xfrm>
                <a:off x="2304" y="2976"/>
                <a:ext cx="57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396" name="Line 164"/>
              <p:cNvSpPr>
                <a:spLocks noChangeShapeType="1"/>
              </p:cNvSpPr>
              <p:nvPr/>
            </p:nvSpPr>
            <p:spPr bwMode="auto">
              <a:xfrm>
                <a:off x="2304" y="2976"/>
                <a:ext cx="0" cy="24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397" name="Line 165"/>
              <p:cNvSpPr>
                <a:spLocks noChangeShapeType="1"/>
              </p:cNvSpPr>
              <p:nvPr/>
            </p:nvSpPr>
            <p:spPr bwMode="auto">
              <a:xfrm>
                <a:off x="2304" y="3216"/>
                <a:ext cx="384"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398" name="Line 166"/>
              <p:cNvSpPr>
                <a:spLocks noChangeShapeType="1"/>
              </p:cNvSpPr>
              <p:nvPr/>
            </p:nvSpPr>
            <p:spPr bwMode="auto">
              <a:xfrm>
                <a:off x="2880" y="2976"/>
                <a:ext cx="0" cy="24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399" name="Line 167"/>
              <p:cNvSpPr>
                <a:spLocks noChangeShapeType="1"/>
              </p:cNvSpPr>
              <p:nvPr/>
            </p:nvSpPr>
            <p:spPr bwMode="auto">
              <a:xfrm>
                <a:off x="2784" y="3216"/>
                <a:ext cx="9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00" name="Line 168"/>
              <p:cNvSpPr>
                <a:spLocks noChangeShapeType="1"/>
              </p:cNvSpPr>
              <p:nvPr/>
            </p:nvSpPr>
            <p:spPr bwMode="auto">
              <a:xfrm flipV="1">
                <a:off x="2688" y="3168"/>
                <a:ext cx="0" cy="48"/>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01" name="Line 169"/>
              <p:cNvSpPr>
                <a:spLocks noChangeShapeType="1"/>
              </p:cNvSpPr>
              <p:nvPr/>
            </p:nvSpPr>
            <p:spPr bwMode="auto">
              <a:xfrm>
                <a:off x="2688" y="3168"/>
                <a:ext cx="96" cy="0"/>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sp>
            <p:nvSpPr>
              <p:cNvPr id="15402" name="Line 170"/>
              <p:cNvSpPr>
                <a:spLocks noChangeShapeType="1"/>
              </p:cNvSpPr>
              <p:nvPr/>
            </p:nvSpPr>
            <p:spPr bwMode="auto">
              <a:xfrm flipV="1">
                <a:off x="2784" y="3168"/>
                <a:ext cx="0" cy="48"/>
              </a:xfrm>
              <a:prstGeom prst="line">
                <a:avLst/>
              </a:prstGeom>
              <a:noFill/>
              <a:ln w="63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grpSp>
      <p:sp>
        <p:nvSpPr>
          <p:cNvPr id="15372" name="AutoShape 171"/>
          <p:cNvSpPr>
            <a:spLocks noChangeArrowheads="1"/>
          </p:cNvSpPr>
          <p:nvPr/>
        </p:nvSpPr>
        <p:spPr bwMode="auto">
          <a:xfrm rot="-1800000">
            <a:off x="2349500" y="2482850"/>
            <a:ext cx="228600" cy="457200"/>
          </a:xfrm>
          <a:prstGeom prst="downArrow">
            <a:avLst>
              <a:gd name="adj1" fmla="val 50000"/>
              <a:gd name="adj2" fmla="val 71426"/>
            </a:avLst>
          </a:prstGeom>
          <a:solidFill>
            <a:schemeClr val="tx2"/>
          </a:solidFill>
          <a:ln w="38100">
            <a:solidFill>
              <a:schemeClr val="tx2"/>
            </a:solidFill>
            <a:miter lim="800000"/>
            <a:headEnd/>
            <a:tailEnd/>
          </a:ln>
        </p:spPr>
        <p:txBody>
          <a:bodyPr anchor="ctr">
            <a:spAutoFit/>
          </a:bodyPr>
          <a:lstStyle/>
          <a:p>
            <a:endParaRPr lang="uk-UA"/>
          </a:p>
        </p:txBody>
      </p:sp>
      <p:sp>
        <p:nvSpPr>
          <p:cNvPr id="15373" name="Rectangle 172"/>
          <p:cNvSpPr>
            <a:spLocks noChangeArrowheads="1"/>
          </p:cNvSpPr>
          <p:nvPr/>
        </p:nvSpPr>
        <p:spPr bwMode="auto">
          <a:xfrm>
            <a:off x="5175250" y="4937125"/>
            <a:ext cx="36433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a:buFontTx/>
              <a:buNone/>
            </a:pPr>
            <a:r>
              <a:rPr lang="ru-RU" sz="1800"/>
              <a:t>Тестирование и отладка СБИС в составе системы </a:t>
            </a:r>
            <a:r>
              <a:rPr lang="en-US" sz="1600"/>
              <a:t> </a:t>
            </a:r>
          </a:p>
          <a:p>
            <a:pPr algn="l">
              <a:buFontTx/>
              <a:buNone/>
            </a:pPr>
            <a:r>
              <a:rPr lang="ru-RU" sz="1600" b="0"/>
              <a:t>(</a:t>
            </a:r>
            <a:r>
              <a:rPr lang="en-US" sz="1600" b="0"/>
              <a:t>SignalTap II </a:t>
            </a:r>
            <a:r>
              <a:rPr lang="ru-RU" sz="1600" b="0"/>
              <a:t>)</a:t>
            </a:r>
            <a:endParaRPr lang="en-US" sz="1600" b="0"/>
          </a:p>
        </p:txBody>
      </p:sp>
      <p:sp>
        <p:nvSpPr>
          <p:cNvPr id="15374" name="Line 173"/>
          <p:cNvSpPr>
            <a:spLocks noChangeShapeType="1"/>
          </p:cNvSpPr>
          <p:nvPr/>
        </p:nvSpPr>
        <p:spPr bwMode="auto">
          <a:xfrm flipH="1">
            <a:off x="1039813" y="2011363"/>
            <a:ext cx="1190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5" name="Line 174"/>
          <p:cNvSpPr>
            <a:spLocks noChangeShapeType="1"/>
          </p:cNvSpPr>
          <p:nvPr/>
        </p:nvSpPr>
        <p:spPr bwMode="auto">
          <a:xfrm flipH="1">
            <a:off x="1954213" y="2011363"/>
            <a:ext cx="11906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6" name="Line 175"/>
          <p:cNvSpPr>
            <a:spLocks noChangeShapeType="1"/>
          </p:cNvSpPr>
          <p:nvPr/>
        </p:nvSpPr>
        <p:spPr bwMode="auto">
          <a:xfrm>
            <a:off x="1954213" y="2011363"/>
            <a:ext cx="0" cy="271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7" name="Line 176"/>
          <p:cNvSpPr>
            <a:spLocks noChangeShapeType="1"/>
          </p:cNvSpPr>
          <p:nvPr/>
        </p:nvSpPr>
        <p:spPr bwMode="auto">
          <a:xfrm flipH="1">
            <a:off x="914400" y="2273300"/>
            <a:ext cx="10350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8" name="Line 177"/>
          <p:cNvSpPr>
            <a:spLocks noChangeShapeType="1"/>
          </p:cNvSpPr>
          <p:nvPr/>
        </p:nvSpPr>
        <p:spPr bwMode="auto">
          <a:xfrm>
            <a:off x="1044575" y="2011363"/>
            <a:ext cx="0" cy="271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79" name="Oval 178"/>
          <p:cNvSpPr>
            <a:spLocks noChangeArrowheads="1"/>
          </p:cNvSpPr>
          <p:nvPr/>
        </p:nvSpPr>
        <p:spPr bwMode="auto">
          <a:xfrm>
            <a:off x="1020763" y="2241550"/>
            <a:ext cx="42862" cy="50800"/>
          </a:xfrm>
          <a:prstGeom prst="ellipse">
            <a:avLst/>
          </a:prstGeom>
          <a:solidFill>
            <a:schemeClr val="tx1"/>
          </a:solidFill>
          <a:ln w="12700">
            <a:solidFill>
              <a:schemeClr val="tx1"/>
            </a:solidFill>
            <a:round/>
            <a:headEnd/>
            <a:tailEnd/>
          </a:ln>
        </p:spPr>
        <p:txBody>
          <a:bodyPr wrap="none" anchor="ctr"/>
          <a:lstStyle/>
          <a:p>
            <a:endParaRPr lang="uk-UA"/>
          </a:p>
        </p:txBody>
      </p:sp>
      <p:sp>
        <p:nvSpPr>
          <p:cNvPr id="15380" name="Oval 179"/>
          <p:cNvSpPr>
            <a:spLocks noChangeArrowheads="1"/>
          </p:cNvSpPr>
          <p:nvPr/>
        </p:nvSpPr>
        <p:spPr bwMode="auto">
          <a:xfrm>
            <a:off x="1654175" y="1539875"/>
            <a:ext cx="266700" cy="357188"/>
          </a:xfrm>
          <a:prstGeom prst="ellipse">
            <a:avLst/>
          </a:prstGeom>
          <a:solidFill>
            <a:schemeClr val="hlink"/>
          </a:solidFill>
          <a:ln w="19050">
            <a:solidFill>
              <a:schemeClr val="tx1"/>
            </a:solidFill>
            <a:round/>
            <a:headEnd/>
            <a:tailEnd/>
          </a:ln>
        </p:spPr>
        <p:txBody>
          <a:bodyPr wrap="none" anchor="ctr"/>
          <a:lstStyle/>
          <a:p>
            <a:endParaRPr lang="uk-UA"/>
          </a:p>
        </p:txBody>
      </p:sp>
      <p:grpSp>
        <p:nvGrpSpPr>
          <p:cNvPr id="15381" name="Group 180"/>
          <p:cNvGrpSpPr>
            <a:grpSpLocks/>
          </p:cNvGrpSpPr>
          <p:nvPr/>
        </p:nvGrpSpPr>
        <p:grpSpPr bwMode="auto">
          <a:xfrm>
            <a:off x="2087563" y="1589088"/>
            <a:ext cx="312737" cy="533400"/>
            <a:chOff x="1374" y="1003"/>
            <a:chExt cx="197" cy="336"/>
          </a:xfrm>
        </p:grpSpPr>
        <p:sp>
          <p:nvSpPr>
            <p:cNvPr id="15390" name="Rectangle 181"/>
            <p:cNvSpPr>
              <a:spLocks noChangeArrowheads="1"/>
            </p:cNvSpPr>
            <p:nvPr/>
          </p:nvSpPr>
          <p:spPr bwMode="auto">
            <a:xfrm>
              <a:off x="1374" y="1003"/>
              <a:ext cx="197" cy="336"/>
            </a:xfrm>
            <a:prstGeom prst="rect">
              <a:avLst/>
            </a:prstGeom>
            <a:solidFill>
              <a:schemeClr val="hlink"/>
            </a:solidFill>
            <a:ln w="28575">
              <a:solidFill>
                <a:schemeClr val="tx1"/>
              </a:solidFill>
              <a:miter lim="800000"/>
              <a:headEnd type="none" w="sm" len="sm"/>
              <a:tailEnd type="none" w="sm" len="sm"/>
            </a:ln>
          </p:spPr>
          <p:txBody>
            <a:bodyPr wrap="none" anchor="ctr"/>
            <a:lstStyle/>
            <a:p>
              <a:pPr>
                <a:buFontTx/>
                <a:buNone/>
              </a:pPr>
              <a:endParaRPr lang="ru-RU"/>
            </a:p>
          </p:txBody>
        </p:sp>
        <p:sp>
          <p:nvSpPr>
            <p:cNvPr id="15391" name="AutoShape 182"/>
            <p:cNvSpPr>
              <a:spLocks noChangeArrowheads="1"/>
            </p:cNvSpPr>
            <p:nvPr/>
          </p:nvSpPr>
          <p:spPr bwMode="auto">
            <a:xfrm rot="5400000">
              <a:off x="1367" y="1250"/>
              <a:ext cx="48" cy="33"/>
            </a:xfrm>
            <a:prstGeom prst="triangle">
              <a:avLst>
                <a:gd name="adj" fmla="val 50000"/>
              </a:avLst>
            </a:prstGeom>
            <a:solidFill>
              <a:schemeClr val="hlink"/>
            </a:solidFill>
            <a:ln w="28575">
              <a:solidFill>
                <a:schemeClr val="tx1"/>
              </a:solidFill>
              <a:miter lim="800000"/>
              <a:headEnd/>
              <a:tailEnd/>
            </a:ln>
          </p:spPr>
          <p:txBody>
            <a:bodyPr wrap="none" anchor="ctr"/>
            <a:lstStyle/>
            <a:p>
              <a:endParaRPr lang="uk-UA"/>
            </a:p>
          </p:txBody>
        </p:sp>
      </p:grpSp>
      <p:grpSp>
        <p:nvGrpSpPr>
          <p:cNvPr id="15382" name="Group 183"/>
          <p:cNvGrpSpPr>
            <a:grpSpLocks/>
          </p:cNvGrpSpPr>
          <p:nvPr/>
        </p:nvGrpSpPr>
        <p:grpSpPr bwMode="auto">
          <a:xfrm>
            <a:off x="1162050" y="1589088"/>
            <a:ext cx="312738" cy="533400"/>
            <a:chOff x="791" y="1003"/>
            <a:chExt cx="197" cy="336"/>
          </a:xfrm>
        </p:grpSpPr>
        <p:sp>
          <p:nvSpPr>
            <p:cNvPr id="15388" name="Rectangle 184"/>
            <p:cNvSpPr>
              <a:spLocks noChangeArrowheads="1"/>
            </p:cNvSpPr>
            <p:nvPr/>
          </p:nvSpPr>
          <p:spPr bwMode="auto">
            <a:xfrm>
              <a:off x="791" y="1003"/>
              <a:ext cx="197" cy="336"/>
            </a:xfrm>
            <a:prstGeom prst="rect">
              <a:avLst/>
            </a:prstGeom>
            <a:solidFill>
              <a:schemeClr val="hlink"/>
            </a:solidFill>
            <a:ln w="28575">
              <a:solidFill>
                <a:schemeClr val="tx1"/>
              </a:solidFill>
              <a:miter lim="800000"/>
              <a:headEnd type="none" w="sm" len="sm"/>
              <a:tailEnd type="none" w="sm" len="sm"/>
            </a:ln>
          </p:spPr>
          <p:txBody>
            <a:bodyPr wrap="none" anchor="ctr"/>
            <a:lstStyle/>
            <a:p>
              <a:pPr>
                <a:buFontTx/>
                <a:buNone/>
              </a:pPr>
              <a:endParaRPr lang="ru-RU"/>
            </a:p>
          </p:txBody>
        </p:sp>
        <p:sp>
          <p:nvSpPr>
            <p:cNvPr id="15389" name="AutoShape 185"/>
            <p:cNvSpPr>
              <a:spLocks noChangeArrowheads="1"/>
            </p:cNvSpPr>
            <p:nvPr/>
          </p:nvSpPr>
          <p:spPr bwMode="auto">
            <a:xfrm rot="5400000">
              <a:off x="784" y="1250"/>
              <a:ext cx="48" cy="33"/>
            </a:xfrm>
            <a:prstGeom prst="triangle">
              <a:avLst>
                <a:gd name="adj" fmla="val 50000"/>
              </a:avLst>
            </a:prstGeom>
            <a:solidFill>
              <a:schemeClr val="hlink"/>
            </a:solidFill>
            <a:ln w="28575">
              <a:solidFill>
                <a:schemeClr val="tx1"/>
              </a:solidFill>
              <a:miter lim="800000"/>
              <a:headEnd/>
              <a:tailEnd/>
            </a:ln>
          </p:spPr>
          <p:txBody>
            <a:bodyPr wrap="none" anchor="ctr"/>
            <a:lstStyle/>
            <a:p>
              <a:endParaRPr lang="uk-UA"/>
            </a:p>
          </p:txBody>
        </p:sp>
      </p:grpSp>
      <p:sp>
        <p:nvSpPr>
          <p:cNvPr id="15383" name="Line 186"/>
          <p:cNvSpPr>
            <a:spLocks noChangeShapeType="1"/>
          </p:cNvSpPr>
          <p:nvPr/>
        </p:nvSpPr>
        <p:spPr bwMode="auto">
          <a:xfrm flipV="1">
            <a:off x="1158875" y="1306513"/>
            <a:ext cx="0" cy="147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4" name="Line 187"/>
          <p:cNvSpPr>
            <a:spLocks noChangeShapeType="1"/>
          </p:cNvSpPr>
          <p:nvPr/>
        </p:nvSpPr>
        <p:spPr bwMode="auto">
          <a:xfrm flipV="1">
            <a:off x="2397125" y="1306513"/>
            <a:ext cx="0" cy="147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5" name="Text Box 188"/>
          <p:cNvSpPr txBox="1">
            <a:spLocks noChangeArrowheads="1"/>
          </p:cNvSpPr>
          <p:nvPr/>
        </p:nvSpPr>
        <p:spPr bwMode="auto">
          <a:xfrm>
            <a:off x="1524000" y="1216025"/>
            <a:ext cx="350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en-US" sz="1200" b="0"/>
              <a:t>t</a:t>
            </a:r>
            <a:r>
              <a:rPr lang="en-US" sz="1200" b="0" baseline="-25000"/>
              <a:t>clk</a:t>
            </a:r>
          </a:p>
        </p:txBody>
      </p:sp>
      <p:sp>
        <p:nvSpPr>
          <p:cNvPr id="15386" name="Line 189"/>
          <p:cNvSpPr>
            <a:spLocks noChangeShapeType="1"/>
          </p:cNvSpPr>
          <p:nvPr/>
        </p:nvSpPr>
        <p:spPr bwMode="auto">
          <a:xfrm>
            <a:off x="1835150" y="1382713"/>
            <a:ext cx="561975" cy="0"/>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
        <p:nvSpPr>
          <p:cNvPr id="15387" name="Line 190"/>
          <p:cNvSpPr>
            <a:spLocks noChangeShapeType="1"/>
          </p:cNvSpPr>
          <p:nvPr/>
        </p:nvSpPr>
        <p:spPr bwMode="auto">
          <a:xfrm flipH="1" flipV="1">
            <a:off x="1158875" y="1382713"/>
            <a:ext cx="381000" cy="0"/>
          </a:xfrm>
          <a:prstGeom prst="line">
            <a:avLst/>
          </a:prstGeom>
          <a:noFill/>
          <a:ln w="12700">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smtClean="0"/>
              <a:t>Проект в пакете </a:t>
            </a:r>
            <a:r>
              <a:rPr lang="en-US" smtClean="0"/>
              <a:t>Quartus II</a:t>
            </a:r>
          </a:p>
        </p:txBody>
      </p:sp>
      <p:sp>
        <p:nvSpPr>
          <p:cNvPr id="16387" name="Rectangle 3"/>
          <p:cNvSpPr>
            <a:spLocks noGrp="1" noChangeArrowheads="1"/>
          </p:cNvSpPr>
          <p:nvPr>
            <p:ph type="body" idx="1"/>
          </p:nvPr>
        </p:nvSpPr>
        <p:spPr>
          <a:xfrm>
            <a:off x="381000" y="1219200"/>
            <a:ext cx="8347075" cy="4648200"/>
          </a:xfrm>
        </p:spPr>
        <p:txBody>
          <a:bodyPr/>
          <a:lstStyle/>
          <a:p>
            <a:pPr>
              <a:lnSpc>
                <a:spcPct val="90000"/>
              </a:lnSpc>
            </a:pPr>
            <a:r>
              <a:rPr lang="ru-RU" sz="2000" smtClean="0"/>
              <a:t>Под термином «проект» понимается набор файлов, связанных с проектируемым модулем, и библиотек.</a:t>
            </a:r>
            <a:endParaRPr lang="en-US" sz="2000" smtClean="0"/>
          </a:p>
          <a:p>
            <a:pPr lvl="1">
              <a:lnSpc>
                <a:spcPct val="90000"/>
              </a:lnSpc>
            </a:pPr>
            <a:r>
              <a:rPr lang="ru-RU" sz="1800" smtClean="0"/>
              <a:t>Файлы могут быть:</a:t>
            </a:r>
          </a:p>
          <a:p>
            <a:pPr lvl="2">
              <a:lnSpc>
                <a:spcPct val="90000"/>
              </a:lnSpc>
            </a:pPr>
            <a:r>
              <a:rPr lang="ru-RU" sz="1800" smtClean="0"/>
              <a:t>Логическими – описывающими алгоритм работы модуля. </a:t>
            </a:r>
          </a:p>
          <a:p>
            <a:pPr lvl="2">
              <a:lnSpc>
                <a:spcPct val="90000"/>
              </a:lnSpc>
            </a:pPr>
            <a:r>
              <a:rPr lang="ru-RU" sz="1800" smtClean="0"/>
              <a:t>Вспомогательными – содержащими дополнительную информацию о проектируемом модуле</a:t>
            </a:r>
            <a:endParaRPr lang="en-US" sz="1800" smtClean="0"/>
          </a:p>
          <a:p>
            <a:pPr lvl="1">
              <a:lnSpc>
                <a:spcPct val="90000"/>
              </a:lnSpc>
            </a:pPr>
            <a:r>
              <a:rPr lang="ru-RU" sz="1800" smtClean="0"/>
              <a:t>Проект может содержать несколько логических файлов, образующих иерархическое описание модуля (при этом один из логических файлов должен быть файлом верхнего уровня иерархии описаний), либо один логический файл (по умолчанию являющийся файлом верхнего уровня в иерархии описаний).</a:t>
            </a:r>
            <a:endParaRPr lang="en-US" sz="1800" smtClean="0"/>
          </a:p>
          <a:p>
            <a:pPr>
              <a:lnSpc>
                <a:spcPct val="90000"/>
              </a:lnSpc>
            </a:pPr>
            <a:r>
              <a:rPr lang="ru-RU" sz="2000" smtClean="0"/>
              <a:t>Проект может быть создан с помощью:</a:t>
            </a:r>
          </a:p>
          <a:p>
            <a:pPr lvl="1">
              <a:lnSpc>
                <a:spcPct val="90000"/>
              </a:lnSpc>
            </a:pPr>
            <a:r>
              <a:rPr lang="ru-RU" sz="1800" smtClean="0"/>
              <a:t>Мастера</a:t>
            </a:r>
            <a:r>
              <a:rPr lang="en-US" sz="1800" smtClean="0"/>
              <a:t> </a:t>
            </a:r>
            <a:r>
              <a:rPr lang="en-US" sz="1800" b="1" smtClean="0"/>
              <a:t>New Project Wizard</a:t>
            </a:r>
            <a:r>
              <a:rPr lang="uk-UA" sz="1800" b="1" smtClean="0"/>
              <a:t> </a:t>
            </a:r>
            <a:endParaRPr lang="en-US" sz="1800" b="1" smtClean="0"/>
          </a:p>
          <a:p>
            <a:pPr lvl="1">
              <a:lnSpc>
                <a:spcPct val="90000"/>
              </a:lnSpc>
            </a:pPr>
            <a:r>
              <a:rPr lang="ru-RU" sz="1800" smtClean="0"/>
              <a:t>Управляющих программ на языке</a:t>
            </a:r>
            <a:r>
              <a:rPr lang="en-US" sz="1800" smtClean="0"/>
              <a:t> tcl</a:t>
            </a:r>
            <a:r>
              <a:rPr lang="ru-RU" sz="1800" smtClean="0"/>
              <a:t> (</a:t>
            </a:r>
            <a:r>
              <a:rPr lang="en-US" sz="1800" smtClean="0"/>
              <a:t>test control language)</a:t>
            </a:r>
            <a:r>
              <a:rPr lang="ru-RU" sz="1800" smtClean="0"/>
              <a:t>, </a:t>
            </a:r>
          </a:p>
          <a:p>
            <a:pPr lvl="1">
              <a:lnSpc>
                <a:spcPct val="90000"/>
              </a:lnSpc>
            </a:pPr>
            <a:r>
              <a:rPr lang="ru-RU" sz="1800" smtClean="0"/>
              <a:t>в сторонних средствах автоматизироуанного проектирования</a:t>
            </a:r>
            <a:endParaRPr lang="en-US" sz="18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828800"/>
            <a:ext cx="43275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028" name="Rectangle 3"/>
          <p:cNvSpPr>
            <a:spLocks noGrp="1" noChangeArrowheads="1"/>
          </p:cNvSpPr>
          <p:nvPr>
            <p:ph type="title"/>
          </p:nvPr>
        </p:nvSpPr>
        <p:spPr/>
        <p:txBody>
          <a:bodyPr/>
          <a:lstStyle/>
          <a:p>
            <a:r>
              <a:rPr lang="ru-RU" smtClean="0"/>
              <a:t>Мастер </a:t>
            </a:r>
            <a:r>
              <a:rPr lang="en-US" smtClean="0"/>
              <a:t>New Project Wizard</a:t>
            </a:r>
            <a:r>
              <a:rPr lang="ru-RU" smtClean="0"/>
              <a:t> - запуск</a:t>
            </a:r>
            <a:endParaRPr lang="en-US" smtClean="0"/>
          </a:p>
        </p:txBody>
      </p:sp>
      <p:sp>
        <p:nvSpPr>
          <p:cNvPr id="1029" name="Text Box 4"/>
          <p:cNvSpPr txBox="1">
            <a:spLocks noChangeArrowheads="1"/>
          </p:cNvSpPr>
          <p:nvPr/>
        </p:nvSpPr>
        <p:spPr bwMode="auto">
          <a:xfrm>
            <a:off x="2743200" y="1143000"/>
            <a:ext cx="6172200" cy="527050"/>
          </a:xfrm>
          <a:prstGeom prst="rect">
            <a:avLst/>
          </a:prstGeom>
          <a:solidFill>
            <a:srgbClr val="FFFF99"/>
          </a:solidFill>
          <a:ln w="9525">
            <a:solidFill>
              <a:schemeClr val="tx1"/>
            </a:solidFill>
            <a:miter lim="800000"/>
            <a:headEnd type="none" w="sm" len="sm"/>
            <a:tailEnd type="none" w="sm" len="sm"/>
          </a:ln>
        </p:spPr>
        <p:txBody>
          <a:bodyPr anchor="ctr">
            <a:spAutoFit/>
          </a:bodyPr>
          <a:lstStyle>
            <a:lvl1pPr marL="457200" indent="-4572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AutoNum type="arabicPeriod"/>
            </a:pPr>
            <a:r>
              <a:rPr lang="ru-RU" b="0"/>
              <a:t>Для создания проекта запустите </a:t>
            </a:r>
          </a:p>
          <a:p>
            <a:pPr algn="l">
              <a:buFontTx/>
              <a:buNone/>
            </a:pPr>
            <a:r>
              <a:rPr lang="ru-RU" b="0"/>
              <a:t>	мастера</a:t>
            </a:r>
            <a:r>
              <a:rPr lang="en-US" b="0"/>
              <a:t> </a:t>
            </a:r>
            <a:r>
              <a:rPr lang="ru-RU" b="0"/>
              <a:t>«</a:t>
            </a:r>
            <a:r>
              <a:rPr lang="en-US" b="0"/>
              <a:t>New Project Wizard</a:t>
            </a:r>
            <a:r>
              <a:rPr lang="ru-RU" b="0"/>
              <a:t>» - команда </a:t>
            </a:r>
            <a:r>
              <a:rPr lang="en-US" b="0"/>
              <a:t>File&gt;NewProjectWizard</a:t>
            </a:r>
            <a:endParaRPr lang="en-US" b="0">
              <a:latin typeface="Arial Black" pitchFamily="34" charset="0"/>
            </a:endParaRPr>
          </a:p>
        </p:txBody>
      </p:sp>
      <p:sp>
        <p:nvSpPr>
          <p:cNvPr id="3655685" name="Text Box 5"/>
          <p:cNvSpPr txBox="1">
            <a:spLocks noChangeArrowheads="1"/>
          </p:cNvSpPr>
          <p:nvPr/>
        </p:nvSpPr>
        <p:spPr bwMode="auto">
          <a:xfrm>
            <a:off x="762000" y="3733800"/>
            <a:ext cx="2971800" cy="1803400"/>
          </a:xfrm>
          <a:prstGeom prst="rect">
            <a:avLst/>
          </a:prstGeom>
          <a:solidFill>
            <a:srgbClr val="FFFF99"/>
          </a:solidFill>
          <a:ln w="9525">
            <a:solidFill>
              <a:schemeClr val="tx1"/>
            </a:solidFill>
            <a:miter lim="800000"/>
            <a:headEnd type="none" w="sm" len="sm"/>
            <a:tailEnd type="none" w="sm" len="sm"/>
          </a:ln>
        </p:spPr>
        <p:txBody>
          <a:bodyPr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3. Задайте имя проекта</a:t>
            </a:r>
            <a:r>
              <a:rPr lang="en-US" b="0"/>
              <a:t>.  </a:t>
            </a:r>
          </a:p>
          <a:p>
            <a:pPr algn="l">
              <a:buFontTx/>
              <a:buNone/>
            </a:pPr>
            <a:r>
              <a:rPr lang="ru-RU" b="0"/>
              <a:t>    Имя может быть любым.   </a:t>
            </a:r>
          </a:p>
          <a:p>
            <a:pPr algn="l">
              <a:buFontTx/>
              <a:buNone/>
            </a:pPr>
            <a:r>
              <a:rPr lang="ru-RU" b="0"/>
              <a:t>    Однако рекомендуется </a:t>
            </a:r>
          </a:p>
          <a:p>
            <a:pPr algn="l">
              <a:buFontTx/>
              <a:buNone/>
            </a:pPr>
            <a:r>
              <a:rPr lang="ru-RU" b="0"/>
              <a:t>    использовать имя,      </a:t>
            </a:r>
          </a:p>
          <a:p>
            <a:pPr algn="l">
              <a:buFontTx/>
              <a:buNone/>
            </a:pPr>
            <a:r>
              <a:rPr lang="ru-RU" b="0"/>
              <a:t>    соответствующее </a:t>
            </a:r>
          </a:p>
          <a:p>
            <a:pPr algn="l">
              <a:buFontTx/>
              <a:buNone/>
            </a:pPr>
            <a:r>
              <a:rPr lang="ru-RU" b="0"/>
              <a:t>    имени  файла </a:t>
            </a:r>
          </a:p>
          <a:p>
            <a:pPr algn="l">
              <a:buFontTx/>
              <a:buNone/>
            </a:pPr>
            <a:r>
              <a:rPr lang="ru-RU" b="0"/>
              <a:t>    верхнего уровня в иерархии </a:t>
            </a:r>
          </a:p>
          <a:p>
            <a:pPr algn="l">
              <a:buFontTx/>
              <a:buNone/>
            </a:pPr>
            <a:r>
              <a:rPr lang="ru-RU" b="0"/>
              <a:t>    описаний проекта.</a:t>
            </a:r>
            <a:endParaRPr lang="en-US" b="0"/>
          </a:p>
        </p:txBody>
      </p:sp>
      <p:sp>
        <p:nvSpPr>
          <p:cNvPr id="3655686" name="Text Box 6"/>
          <p:cNvSpPr txBox="1">
            <a:spLocks noChangeArrowheads="1"/>
          </p:cNvSpPr>
          <p:nvPr/>
        </p:nvSpPr>
        <p:spPr bwMode="auto">
          <a:xfrm>
            <a:off x="1143000" y="3048000"/>
            <a:ext cx="2395538" cy="527050"/>
          </a:xfrm>
          <a:prstGeom prst="rect">
            <a:avLst/>
          </a:prstGeom>
          <a:solidFill>
            <a:srgbClr val="FFFF99"/>
          </a:solidFill>
          <a:ln w="9525">
            <a:solidFill>
              <a:schemeClr val="tx1"/>
            </a:solidFill>
            <a:miter lim="800000"/>
            <a:headEnd type="none" w="sm" len="sm"/>
            <a:tailEnd type="none" w="sm" len="sm"/>
          </a:ln>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2. Укажите рабочую папку </a:t>
            </a:r>
          </a:p>
          <a:p>
            <a:pPr algn="l">
              <a:buFontTx/>
              <a:buNone/>
            </a:pPr>
            <a:r>
              <a:rPr lang="ru-RU" b="0"/>
              <a:t>проекта</a:t>
            </a:r>
            <a:endParaRPr lang="en-US" b="0"/>
          </a:p>
        </p:txBody>
      </p:sp>
      <p:sp>
        <p:nvSpPr>
          <p:cNvPr id="3655687" name="Line 7"/>
          <p:cNvSpPr>
            <a:spLocks noChangeShapeType="1"/>
          </p:cNvSpPr>
          <p:nvPr/>
        </p:nvSpPr>
        <p:spPr bwMode="auto">
          <a:xfrm flipV="1">
            <a:off x="3505200" y="2438400"/>
            <a:ext cx="725488" cy="6096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sp>
        <p:nvSpPr>
          <p:cNvPr id="3655688" name="Line 8"/>
          <p:cNvSpPr>
            <a:spLocks noChangeShapeType="1"/>
          </p:cNvSpPr>
          <p:nvPr/>
        </p:nvSpPr>
        <p:spPr bwMode="auto">
          <a:xfrm flipV="1">
            <a:off x="3733800" y="2971800"/>
            <a:ext cx="457200" cy="8382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sp>
        <p:nvSpPr>
          <p:cNvPr id="3655689" name="Text Box 9"/>
          <p:cNvSpPr txBox="1">
            <a:spLocks noChangeArrowheads="1"/>
          </p:cNvSpPr>
          <p:nvPr/>
        </p:nvSpPr>
        <p:spPr bwMode="auto">
          <a:xfrm>
            <a:off x="5943600" y="3657600"/>
            <a:ext cx="2881313" cy="739775"/>
          </a:xfrm>
          <a:prstGeom prst="rect">
            <a:avLst/>
          </a:prstGeom>
          <a:solidFill>
            <a:srgbClr val="FFFF99"/>
          </a:solidFill>
          <a:ln w="9525">
            <a:solidFill>
              <a:schemeClr val="tx1"/>
            </a:solidFill>
            <a:miter lim="800000"/>
            <a:headEnd type="none" w="sm" len="sm"/>
            <a:tailEnd type="none" w="sm" len="sm"/>
          </a:ln>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4. Задайте имя файла верхнего </a:t>
            </a:r>
          </a:p>
          <a:p>
            <a:pPr algn="l">
              <a:buFontTx/>
              <a:buNone/>
            </a:pPr>
            <a:r>
              <a:rPr lang="ru-RU" b="0"/>
              <a:t>   уровня в иерархии описаний </a:t>
            </a:r>
          </a:p>
          <a:p>
            <a:pPr algn="l">
              <a:buFontTx/>
              <a:buNone/>
            </a:pPr>
            <a:r>
              <a:rPr lang="ru-RU" b="0"/>
              <a:t>   проекта</a:t>
            </a:r>
            <a:r>
              <a:rPr lang="en-US" b="0"/>
              <a:t>.</a:t>
            </a:r>
          </a:p>
        </p:txBody>
      </p:sp>
      <p:sp>
        <p:nvSpPr>
          <p:cNvPr id="3655690" name="Line 10"/>
          <p:cNvSpPr>
            <a:spLocks noChangeShapeType="1"/>
          </p:cNvSpPr>
          <p:nvPr/>
        </p:nvSpPr>
        <p:spPr bwMode="auto">
          <a:xfrm flipH="1" flipV="1">
            <a:off x="5410200" y="3429000"/>
            <a:ext cx="533400" cy="2286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sp>
        <p:nvSpPr>
          <p:cNvPr id="1036" name="Line 11"/>
          <p:cNvSpPr>
            <a:spLocks noChangeShapeType="1"/>
          </p:cNvSpPr>
          <p:nvPr/>
        </p:nvSpPr>
        <p:spPr bwMode="auto">
          <a:xfrm flipH="1">
            <a:off x="2209800" y="1676400"/>
            <a:ext cx="533400" cy="887413"/>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graphicFrame>
        <p:nvGraphicFramePr>
          <p:cNvPr id="1026" name="Object 12"/>
          <p:cNvGraphicFramePr>
            <a:graphicFrameLocks noGrp="1" noChangeAspect="1"/>
          </p:cNvGraphicFramePr>
          <p:nvPr>
            <p:ph idx="1"/>
          </p:nvPr>
        </p:nvGraphicFramePr>
        <p:xfrm>
          <a:off x="152400" y="1447800"/>
          <a:ext cx="2035175" cy="1676400"/>
        </p:xfrm>
        <a:graphic>
          <a:graphicData uri="http://schemas.openxmlformats.org/presentationml/2006/ole">
            <mc:AlternateContent xmlns:mc="http://schemas.openxmlformats.org/markup-compatibility/2006">
              <mc:Choice xmlns:v="urn:schemas-microsoft-com:vml" Requires="v">
                <p:oleObj spid="_x0000_s1042" name="Image" r:id="rId5" imgW="2034716" imgH="1424762" progId="PSP7.Image">
                  <p:embed/>
                </p:oleObj>
              </mc:Choice>
              <mc:Fallback>
                <p:oleObj name="Image" r:id="rId5" imgW="2034716" imgH="1424762" progId="PSP7.Imag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47800"/>
                        <a:ext cx="2035175"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55694" name="Text Box 14"/>
          <p:cNvSpPr txBox="1">
            <a:spLocks noChangeArrowheads="1"/>
          </p:cNvSpPr>
          <p:nvPr/>
        </p:nvSpPr>
        <p:spPr bwMode="auto">
          <a:xfrm>
            <a:off x="4876800" y="4937125"/>
            <a:ext cx="3675063" cy="314325"/>
          </a:xfrm>
          <a:prstGeom prst="rect">
            <a:avLst/>
          </a:prstGeom>
          <a:solidFill>
            <a:srgbClr val="FFFF99"/>
          </a:solidFill>
          <a:ln w="9525">
            <a:solidFill>
              <a:schemeClr val="tx1"/>
            </a:solidFill>
            <a:miter lim="800000"/>
            <a:headEnd type="none" w="sm" len="sm"/>
            <a:tailEnd type="none" w="sm" len="sm"/>
          </a:ln>
        </p:spPr>
        <p:txBody>
          <a:bodyPr wrap="none" anchor="ct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buChar char="•"/>
              <a:defRPr sz="1400" b="1">
                <a:solidFill>
                  <a:schemeClr val="tx1"/>
                </a:solidFill>
                <a:latin typeface="Arial" charset="0"/>
              </a:defRPr>
            </a:lvl6pPr>
            <a:lvl7pPr marL="2971800" indent="-228600" algn="ctr" eaLnBrk="0" fontAlgn="base" hangingPunct="0">
              <a:spcBef>
                <a:spcPct val="0"/>
              </a:spcBef>
              <a:spcAft>
                <a:spcPct val="0"/>
              </a:spcAft>
              <a:buChar char="•"/>
              <a:defRPr sz="1400" b="1">
                <a:solidFill>
                  <a:schemeClr val="tx1"/>
                </a:solidFill>
                <a:latin typeface="Arial" charset="0"/>
              </a:defRPr>
            </a:lvl7pPr>
            <a:lvl8pPr marL="3429000" indent="-228600" algn="ctr" eaLnBrk="0" fontAlgn="base" hangingPunct="0">
              <a:spcBef>
                <a:spcPct val="0"/>
              </a:spcBef>
              <a:spcAft>
                <a:spcPct val="0"/>
              </a:spcAft>
              <a:buChar char="•"/>
              <a:defRPr sz="1400" b="1">
                <a:solidFill>
                  <a:schemeClr val="tx1"/>
                </a:solidFill>
                <a:latin typeface="Arial" charset="0"/>
              </a:defRPr>
            </a:lvl8pPr>
            <a:lvl9pPr marL="3886200" indent="-228600" algn="ctr" eaLnBrk="0" fontAlgn="base" hangingPunct="0">
              <a:spcBef>
                <a:spcPct val="0"/>
              </a:spcBef>
              <a:spcAft>
                <a:spcPct val="0"/>
              </a:spcAft>
              <a:buChar char="•"/>
              <a:defRPr sz="1400" b="1">
                <a:solidFill>
                  <a:schemeClr val="tx1"/>
                </a:solidFill>
                <a:latin typeface="Arial" charset="0"/>
              </a:defRPr>
            </a:lvl9pPr>
          </a:lstStyle>
          <a:p>
            <a:pPr algn="l">
              <a:buFontTx/>
              <a:buNone/>
            </a:pPr>
            <a:r>
              <a:rPr lang="ru-RU" b="0"/>
              <a:t>5. Включить настройки из другого проекта</a:t>
            </a:r>
            <a:endParaRPr lang="en-US" b="0"/>
          </a:p>
        </p:txBody>
      </p:sp>
      <p:sp>
        <p:nvSpPr>
          <p:cNvPr id="3655695" name="Line 15"/>
          <p:cNvSpPr>
            <a:spLocks noChangeShapeType="1"/>
          </p:cNvSpPr>
          <p:nvPr/>
        </p:nvSpPr>
        <p:spPr bwMode="auto">
          <a:xfrm flipH="1" flipV="1">
            <a:off x="4495800" y="3810000"/>
            <a:ext cx="381000" cy="91440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55686"/>
                                        </p:tgtEl>
                                        <p:attrNameLst>
                                          <p:attrName>style.visibility</p:attrName>
                                        </p:attrNameLst>
                                      </p:cBhvr>
                                      <p:to>
                                        <p:strVal val="visible"/>
                                      </p:to>
                                    </p:set>
                                    <p:anim calcmode="lin" valueType="num">
                                      <p:cBhvr>
                                        <p:cTn id="7" dur="500" fill="hold"/>
                                        <p:tgtEl>
                                          <p:spTgt spid="3655686"/>
                                        </p:tgtEl>
                                        <p:attrNameLst>
                                          <p:attrName>ppt_w</p:attrName>
                                        </p:attrNameLst>
                                      </p:cBhvr>
                                      <p:tavLst>
                                        <p:tav tm="0">
                                          <p:val>
                                            <p:fltVal val="0"/>
                                          </p:val>
                                        </p:tav>
                                        <p:tav tm="100000">
                                          <p:val>
                                            <p:strVal val="#ppt_w"/>
                                          </p:val>
                                        </p:tav>
                                      </p:tavLst>
                                    </p:anim>
                                    <p:anim calcmode="lin" valueType="num">
                                      <p:cBhvr>
                                        <p:cTn id="8" dur="500" fill="hold"/>
                                        <p:tgtEl>
                                          <p:spTgt spid="3655686"/>
                                        </p:tgtEl>
                                        <p:attrNameLst>
                                          <p:attrName>ppt_h</p:attrName>
                                        </p:attrNameLst>
                                      </p:cBhvr>
                                      <p:tavLst>
                                        <p:tav tm="0">
                                          <p:val>
                                            <p:fltVal val="0"/>
                                          </p:val>
                                        </p:tav>
                                        <p:tav tm="100000">
                                          <p:val>
                                            <p:strVal val="#ppt_h"/>
                                          </p:val>
                                        </p:tav>
                                      </p:tavLst>
                                    </p:anim>
                                    <p:animEffect transition="in" filter="fade">
                                      <p:cBhvr>
                                        <p:cTn id="9" dur="500"/>
                                        <p:tgtEl>
                                          <p:spTgt spid="365568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55687"/>
                                        </p:tgtEl>
                                        <p:attrNameLst>
                                          <p:attrName>style.visibility</p:attrName>
                                        </p:attrNameLst>
                                      </p:cBhvr>
                                      <p:to>
                                        <p:strVal val="visible"/>
                                      </p:to>
                                    </p:set>
                                    <p:anim calcmode="lin" valueType="num">
                                      <p:cBhvr>
                                        <p:cTn id="12" dur="500" fill="hold"/>
                                        <p:tgtEl>
                                          <p:spTgt spid="3655687"/>
                                        </p:tgtEl>
                                        <p:attrNameLst>
                                          <p:attrName>ppt_w</p:attrName>
                                        </p:attrNameLst>
                                      </p:cBhvr>
                                      <p:tavLst>
                                        <p:tav tm="0">
                                          <p:val>
                                            <p:fltVal val="0"/>
                                          </p:val>
                                        </p:tav>
                                        <p:tav tm="100000">
                                          <p:val>
                                            <p:strVal val="#ppt_w"/>
                                          </p:val>
                                        </p:tav>
                                      </p:tavLst>
                                    </p:anim>
                                    <p:anim calcmode="lin" valueType="num">
                                      <p:cBhvr>
                                        <p:cTn id="13" dur="500" fill="hold"/>
                                        <p:tgtEl>
                                          <p:spTgt spid="3655687"/>
                                        </p:tgtEl>
                                        <p:attrNameLst>
                                          <p:attrName>ppt_h</p:attrName>
                                        </p:attrNameLst>
                                      </p:cBhvr>
                                      <p:tavLst>
                                        <p:tav tm="0">
                                          <p:val>
                                            <p:fltVal val="0"/>
                                          </p:val>
                                        </p:tav>
                                        <p:tav tm="100000">
                                          <p:val>
                                            <p:strVal val="#ppt_h"/>
                                          </p:val>
                                        </p:tav>
                                      </p:tavLst>
                                    </p:anim>
                                    <p:animEffect transition="in" filter="fade">
                                      <p:cBhvr>
                                        <p:cTn id="14" dur="500"/>
                                        <p:tgtEl>
                                          <p:spTgt spid="36556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655685"/>
                                        </p:tgtEl>
                                        <p:attrNameLst>
                                          <p:attrName>style.visibility</p:attrName>
                                        </p:attrNameLst>
                                      </p:cBhvr>
                                      <p:to>
                                        <p:strVal val="visible"/>
                                      </p:to>
                                    </p:set>
                                    <p:anim calcmode="lin" valueType="num">
                                      <p:cBhvr>
                                        <p:cTn id="19" dur="500" fill="hold"/>
                                        <p:tgtEl>
                                          <p:spTgt spid="3655685"/>
                                        </p:tgtEl>
                                        <p:attrNameLst>
                                          <p:attrName>ppt_w</p:attrName>
                                        </p:attrNameLst>
                                      </p:cBhvr>
                                      <p:tavLst>
                                        <p:tav tm="0">
                                          <p:val>
                                            <p:fltVal val="0"/>
                                          </p:val>
                                        </p:tav>
                                        <p:tav tm="100000">
                                          <p:val>
                                            <p:strVal val="#ppt_w"/>
                                          </p:val>
                                        </p:tav>
                                      </p:tavLst>
                                    </p:anim>
                                    <p:anim calcmode="lin" valueType="num">
                                      <p:cBhvr>
                                        <p:cTn id="20" dur="500" fill="hold"/>
                                        <p:tgtEl>
                                          <p:spTgt spid="3655685"/>
                                        </p:tgtEl>
                                        <p:attrNameLst>
                                          <p:attrName>ppt_h</p:attrName>
                                        </p:attrNameLst>
                                      </p:cBhvr>
                                      <p:tavLst>
                                        <p:tav tm="0">
                                          <p:val>
                                            <p:fltVal val="0"/>
                                          </p:val>
                                        </p:tav>
                                        <p:tav tm="100000">
                                          <p:val>
                                            <p:strVal val="#ppt_h"/>
                                          </p:val>
                                        </p:tav>
                                      </p:tavLst>
                                    </p:anim>
                                    <p:animEffect transition="in" filter="fade">
                                      <p:cBhvr>
                                        <p:cTn id="21" dur="500"/>
                                        <p:tgtEl>
                                          <p:spTgt spid="3655685"/>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655688"/>
                                        </p:tgtEl>
                                        <p:attrNameLst>
                                          <p:attrName>style.visibility</p:attrName>
                                        </p:attrNameLst>
                                      </p:cBhvr>
                                      <p:to>
                                        <p:strVal val="visible"/>
                                      </p:to>
                                    </p:set>
                                    <p:anim calcmode="lin" valueType="num">
                                      <p:cBhvr>
                                        <p:cTn id="24" dur="500" fill="hold"/>
                                        <p:tgtEl>
                                          <p:spTgt spid="3655688"/>
                                        </p:tgtEl>
                                        <p:attrNameLst>
                                          <p:attrName>ppt_w</p:attrName>
                                        </p:attrNameLst>
                                      </p:cBhvr>
                                      <p:tavLst>
                                        <p:tav tm="0">
                                          <p:val>
                                            <p:fltVal val="0"/>
                                          </p:val>
                                        </p:tav>
                                        <p:tav tm="100000">
                                          <p:val>
                                            <p:strVal val="#ppt_w"/>
                                          </p:val>
                                        </p:tav>
                                      </p:tavLst>
                                    </p:anim>
                                    <p:anim calcmode="lin" valueType="num">
                                      <p:cBhvr>
                                        <p:cTn id="25" dur="500" fill="hold"/>
                                        <p:tgtEl>
                                          <p:spTgt spid="3655688"/>
                                        </p:tgtEl>
                                        <p:attrNameLst>
                                          <p:attrName>ppt_h</p:attrName>
                                        </p:attrNameLst>
                                      </p:cBhvr>
                                      <p:tavLst>
                                        <p:tav tm="0">
                                          <p:val>
                                            <p:fltVal val="0"/>
                                          </p:val>
                                        </p:tav>
                                        <p:tav tm="100000">
                                          <p:val>
                                            <p:strVal val="#ppt_h"/>
                                          </p:val>
                                        </p:tav>
                                      </p:tavLst>
                                    </p:anim>
                                    <p:animEffect transition="in" filter="fade">
                                      <p:cBhvr>
                                        <p:cTn id="26" dur="500"/>
                                        <p:tgtEl>
                                          <p:spTgt spid="36556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655689"/>
                                        </p:tgtEl>
                                        <p:attrNameLst>
                                          <p:attrName>style.visibility</p:attrName>
                                        </p:attrNameLst>
                                      </p:cBhvr>
                                      <p:to>
                                        <p:strVal val="visible"/>
                                      </p:to>
                                    </p:set>
                                    <p:anim calcmode="lin" valueType="num">
                                      <p:cBhvr>
                                        <p:cTn id="31" dur="500" fill="hold"/>
                                        <p:tgtEl>
                                          <p:spTgt spid="3655689"/>
                                        </p:tgtEl>
                                        <p:attrNameLst>
                                          <p:attrName>ppt_w</p:attrName>
                                        </p:attrNameLst>
                                      </p:cBhvr>
                                      <p:tavLst>
                                        <p:tav tm="0">
                                          <p:val>
                                            <p:fltVal val="0"/>
                                          </p:val>
                                        </p:tav>
                                        <p:tav tm="100000">
                                          <p:val>
                                            <p:strVal val="#ppt_w"/>
                                          </p:val>
                                        </p:tav>
                                      </p:tavLst>
                                    </p:anim>
                                    <p:anim calcmode="lin" valueType="num">
                                      <p:cBhvr>
                                        <p:cTn id="32" dur="500" fill="hold"/>
                                        <p:tgtEl>
                                          <p:spTgt spid="3655689"/>
                                        </p:tgtEl>
                                        <p:attrNameLst>
                                          <p:attrName>ppt_h</p:attrName>
                                        </p:attrNameLst>
                                      </p:cBhvr>
                                      <p:tavLst>
                                        <p:tav tm="0">
                                          <p:val>
                                            <p:fltVal val="0"/>
                                          </p:val>
                                        </p:tav>
                                        <p:tav tm="100000">
                                          <p:val>
                                            <p:strVal val="#ppt_h"/>
                                          </p:val>
                                        </p:tav>
                                      </p:tavLst>
                                    </p:anim>
                                    <p:animEffect transition="in" filter="fade">
                                      <p:cBhvr>
                                        <p:cTn id="33" dur="500"/>
                                        <p:tgtEl>
                                          <p:spTgt spid="365568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655690"/>
                                        </p:tgtEl>
                                        <p:attrNameLst>
                                          <p:attrName>style.visibility</p:attrName>
                                        </p:attrNameLst>
                                      </p:cBhvr>
                                      <p:to>
                                        <p:strVal val="visible"/>
                                      </p:to>
                                    </p:set>
                                    <p:anim calcmode="lin" valueType="num">
                                      <p:cBhvr>
                                        <p:cTn id="36" dur="500" fill="hold"/>
                                        <p:tgtEl>
                                          <p:spTgt spid="3655690"/>
                                        </p:tgtEl>
                                        <p:attrNameLst>
                                          <p:attrName>ppt_w</p:attrName>
                                        </p:attrNameLst>
                                      </p:cBhvr>
                                      <p:tavLst>
                                        <p:tav tm="0">
                                          <p:val>
                                            <p:fltVal val="0"/>
                                          </p:val>
                                        </p:tav>
                                        <p:tav tm="100000">
                                          <p:val>
                                            <p:strVal val="#ppt_w"/>
                                          </p:val>
                                        </p:tav>
                                      </p:tavLst>
                                    </p:anim>
                                    <p:anim calcmode="lin" valueType="num">
                                      <p:cBhvr>
                                        <p:cTn id="37" dur="500" fill="hold"/>
                                        <p:tgtEl>
                                          <p:spTgt spid="3655690"/>
                                        </p:tgtEl>
                                        <p:attrNameLst>
                                          <p:attrName>ppt_h</p:attrName>
                                        </p:attrNameLst>
                                      </p:cBhvr>
                                      <p:tavLst>
                                        <p:tav tm="0">
                                          <p:val>
                                            <p:fltVal val="0"/>
                                          </p:val>
                                        </p:tav>
                                        <p:tav tm="100000">
                                          <p:val>
                                            <p:strVal val="#ppt_h"/>
                                          </p:val>
                                        </p:tav>
                                      </p:tavLst>
                                    </p:anim>
                                    <p:animEffect transition="in" filter="fade">
                                      <p:cBhvr>
                                        <p:cTn id="38" dur="500"/>
                                        <p:tgtEl>
                                          <p:spTgt spid="365569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3655694"/>
                                        </p:tgtEl>
                                        <p:attrNameLst>
                                          <p:attrName>style.visibility</p:attrName>
                                        </p:attrNameLst>
                                      </p:cBhvr>
                                      <p:to>
                                        <p:strVal val="visible"/>
                                      </p:to>
                                    </p:set>
                                    <p:anim calcmode="lin" valueType="num">
                                      <p:cBhvr>
                                        <p:cTn id="43" dur="500" fill="hold"/>
                                        <p:tgtEl>
                                          <p:spTgt spid="3655694"/>
                                        </p:tgtEl>
                                        <p:attrNameLst>
                                          <p:attrName>ppt_w</p:attrName>
                                        </p:attrNameLst>
                                      </p:cBhvr>
                                      <p:tavLst>
                                        <p:tav tm="0">
                                          <p:val>
                                            <p:fltVal val="0"/>
                                          </p:val>
                                        </p:tav>
                                        <p:tav tm="100000">
                                          <p:val>
                                            <p:strVal val="#ppt_w"/>
                                          </p:val>
                                        </p:tav>
                                      </p:tavLst>
                                    </p:anim>
                                    <p:anim calcmode="lin" valueType="num">
                                      <p:cBhvr>
                                        <p:cTn id="44" dur="500" fill="hold"/>
                                        <p:tgtEl>
                                          <p:spTgt spid="3655694"/>
                                        </p:tgtEl>
                                        <p:attrNameLst>
                                          <p:attrName>ppt_h</p:attrName>
                                        </p:attrNameLst>
                                      </p:cBhvr>
                                      <p:tavLst>
                                        <p:tav tm="0">
                                          <p:val>
                                            <p:fltVal val="0"/>
                                          </p:val>
                                        </p:tav>
                                        <p:tav tm="100000">
                                          <p:val>
                                            <p:strVal val="#ppt_h"/>
                                          </p:val>
                                        </p:tav>
                                      </p:tavLst>
                                    </p:anim>
                                    <p:animEffect transition="in" filter="fade">
                                      <p:cBhvr>
                                        <p:cTn id="45" dur="500"/>
                                        <p:tgtEl>
                                          <p:spTgt spid="365569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3655695"/>
                                        </p:tgtEl>
                                        <p:attrNameLst>
                                          <p:attrName>style.visibility</p:attrName>
                                        </p:attrNameLst>
                                      </p:cBhvr>
                                      <p:to>
                                        <p:strVal val="visible"/>
                                      </p:to>
                                    </p:set>
                                    <p:anim calcmode="lin" valueType="num">
                                      <p:cBhvr>
                                        <p:cTn id="48" dur="500" fill="hold"/>
                                        <p:tgtEl>
                                          <p:spTgt spid="3655695"/>
                                        </p:tgtEl>
                                        <p:attrNameLst>
                                          <p:attrName>ppt_w</p:attrName>
                                        </p:attrNameLst>
                                      </p:cBhvr>
                                      <p:tavLst>
                                        <p:tav tm="0">
                                          <p:val>
                                            <p:fltVal val="0"/>
                                          </p:val>
                                        </p:tav>
                                        <p:tav tm="100000">
                                          <p:val>
                                            <p:strVal val="#ppt_w"/>
                                          </p:val>
                                        </p:tav>
                                      </p:tavLst>
                                    </p:anim>
                                    <p:anim calcmode="lin" valueType="num">
                                      <p:cBhvr>
                                        <p:cTn id="49" dur="500" fill="hold"/>
                                        <p:tgtEl>
                                          <p:spTgt spid="3655695"/>
                                        </p:tgtEl>
                                        <p:attrNameLst>
                                          <p:attrName>ppt_h</p:attrName>
                                        </p:attrNameLst>
                                      </p:cBhvr>
                                      <p:tavLst>
                                        <p:tav tm="0">
                                          <p:val>
                                            <p:fltVal val="0"/>
                                          </p:val>
                                        </p:tav>
                                        <p:tav tm="100000">
                                          <p:val>
                                            <p:strVal val="#ppt_h"/>
                                          </p:val>
                                        </p:tav>
                                      </p:tavLst>
                                    </p:anim>
                                    <p:animEffect transition="in" filter="fade">
                                      <p:cBhvr>
                                        <p:cTn id="50" dur="500"/>
                                        <p:tgtEl>
                                          <p:spTgt spid="3655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685" grpId="0" animBg="1"/>
      <p:bldP spid="3655686" grpId="0" animBg="1"/>
      <p:bldP spid="3655687" grpId="0" animBg="1"/>
      <p:bldP spid="3655688" grpId="0" animBg="1"/>
      <p:bldP spid="3655689" grpId="0" animBg="1"/>
      <p:bldP spid="3655690" grpId="0" animBg="1"/>
      <p:bldP spid="3655694" grpId="0" animBg="1"/>
      <p:bldP spid="3655695" grpId="0" animBg="1"/>
    </p:bldLst>
  </p:timing>
</p:sld>
</file>

<file path=ppt/theme/theme1.xml><?xml version="1.0" encoding="utf-8"?>
<a:theme xmlns:a="http://schemas.openxmlformats.org/drawingml/2006/main" name="oh_pc">
  <a:themeElements>
    <a:clrScheme name="">
      <a:dk1>
        <a:srgbClr val="000000"/>
      </a:dk1>
      <a:lt1>
        <a:srgbClr val="FFFFFF"/>
      </a:lt1>
      <a:dk2>
        <a:srgbClr val="000000"/>
      </a:dk2>
      <a:lt2>
        <a:srgbClr val="063DE8"/>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h_pc">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99"/>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oh_pc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h_p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h_pc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h_pc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h_pc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h_pc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h_pc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46116</TotalTime>
  <Words>1996</Words>
  <Application>Microsoft Office PowerPoint</Application>
  <PresentationFormat>Экран (4:3)</PresentationFormat>
  <Paragraphs>345</Paragraphs>
  <Slides>37</Slides>
  <Notes>17</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37</vt:i4>
      </vt:variant>
    </vt:vector>
  </HeadingPairs>
  <TitlesOfParts>
    <vt:vector size="45" baseType="lpstr">
      <vt:lpstr>Arial</vt:lpstr>
      <vt:lpstr>Arial Black</vt:lpstr>
      <vt:lpstr>Batang</vt:lpstr>
      <vt:lpstr>Times New Roman</vt:lpstr>
      <vt:lpstr>Wingdings</vt:lpstr>
      <vt:lpstr>oh_pc</vt:lpstr>
      <vt:lpstr>Image</vt:lpstr>
      <vt:lpstr>Точечный рисунок</vt:lpstr>
      <vt:lpstr>Система автоматизации проектирования  Quartus II</vt:lpstr>
      <vt:lpstr>СБИС Программируемой Логики фирмы Altera</vt:lpstr>
      <vt:lpstr>Системы автоматизации проектирования фирмы Altera</vt:lpstr>
      <vt:lpstr>Дополнительные модули Quartus II</vt:lpstr>
      <vt:lpstr>ВОЗМОЖНОСТИ ПАКЕТА QUARTUS II </vt:lpstr>
      <vt:lpstr>Методология проектирования СБИС ПЛ</vt:lpstr>
      <vt:lpstr>Методология проектирования СБИС ПЛ</vt:lpstr>
      <vt:lpstr>Проект в пакете Quartus II</vt:lpstr>
      <vt:lpstr>Мастер New Project Wizard - запуск</vt:lpstr>
      <vt:lpstr>Мастер New Project Wizard – добавление файлов к проекту  (подключение созданных библиотек или мегафункций)</vt:lpstr>
      <vt:lpstr>Мастер New Project Wizard - выбор семейства СБИС для реализации проекта</vt:lpstr>
      <vt:lpstr>Мастер New Project Wizard - Подключение  дополнительных средств автоматизации проектирования (EDA Tool - Electronic Design Automation Tool)</vt:lpstr>
      <vt:lpstr>Мастер New Project Wizard - окно с результатами сделанных установок</vt:lpstr>
      <vt:lpstr>Файл проекта</vt:lpstr>
      <vt:lpstr>Файлы с установками проекта</vt:lpstr>
      <vt:lpstr>*.QSF – (Setting File)</vt:lpstr>
      <vt:lpstr> Файлы с описанием проекта</vt:lpstr>
      <vt:lpstr>Эти файлы могут быть файлами верхнего уровня иерархии</vt:lpstr>
      <vt:lpstr>ОТКРЫТЬ ПРОЕКТ</vt:lpstr>
      <vt:lpstr>Менеджер пакета Quartus II</vt:lpstr>
      <vt:lpstr>Текстовый ввод описания проекта  TEXT EDITOR</vt:lpstr>
      <vt:lpstr>ГРАФИЧЕСКОЕ ПРОЕКТИРОВАНИЕ  BLOCK EDITOR</vt:lpstr>
      <vt:lpstr>Створення файлу верхнього рівня опису проекту</vt:lpstr>
      <vt:lpstr>Вікно текстового редактора</vt:lpstr>
      <vt:lpstr>Навігаційна панель</vt:lpstr>
      <vt:lpstr>Схемный ввод описания проекта</vt:lpstr>
      <vt:lpstr>Базовые библиотеки пакета</vt:lpstr>
      <vt:lpstr>Мастер MegaWizard</vt:lpstr>
      <vt:lpstr>Введення бібліотечних компонентів за допомогою інструменту Symbol</vt:lpstr>
      <vt:lpstr>Шины, цепи, каналы связи</vt:lpstr>
      <vt:lpstr>Изменение имени и свойств объекта</vt:lpstr>
      <vt:lpstr>Создание символа (библиотечного модуля)</vt:lpstr>
      <vt:lpstr>Архивация и восстановление проекта «Archive &amp; Restore»</vt:lpstr>
      <vt:lpstr>Презентация PowerPoint</vt:lpstr>
      <vt:lpstr>Презентация PowerPoint</vt:lpstr>
      <vt:lpstr>Презентация PowerPoint</vt:lpstr>
      <vt:lpstr>Презентация PowerPoint</vt:lpstr>
    </vt:vector>
  </TitlesOfParts>
  <Company>Altera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ver. 2</dc:subject>
  <dc:creator>Charles Jok</dc:creator>
  <cp:lastModifiedBy>Iryna Klymenko</cp:lastModifiedBy>
  <cp:revision>1261</cp:revision>
  <cp:lastPrinted>2002-10-22T21:07:56Z</cp:lastPrinted>
  <dcterms:created xsi:type="dcterms:W3CDTF">1998-10-05T21:08:45Z</dcterms:created>
  <dcterms:modified xsi:type="dcterms:W3CDTF">2018-09-21T05:24:01Z</dcterms:modified>
</cp:coreProperties>
</file>